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7"/>
  </p:handoutMasterIdLst>
  <p:sldIdLst>
    <p:sldId id="256" r:id="rId2"/>
    <p:sldId id="265" r:id="rId3"/>
    <p:sldId id="271" r:id="rId4"/>
    <p:sldId id="262" r:id="rId5"/>
    <p:sldId id="300" r:id="rId6"/>
    <p:sldId id="301" r:id="rId7"/>
    <p:sldId id="257" r:id="rId8"/>
    <p:sldId id="258" r:id="rId9"/>
    <p:sldId id="259" r:id="rId10"/>
    <p:sldId id="260" r:id="rId11"/>
    <p:sldId id="261" r:id="rId12"/>
    <p:sldId id="280" r:id="rId13"/>
    <p:sldId id="263" r:id="rId14"/>
    <p:sldId id="264" r:id="rId15"/>
    <p:sldId id="266" r:id="rId16"/>
    <p:sldId id="267" r:id="rId17"/>
    <p:sldId id="268" r:id="rId18"/>
    <p:sldId id="269" r:id="rId19"/>
    <p:sldId id="277" r:id="rId20"/>
    <p:sldId id="270" r:id="rId21"/>
    <p:sldId id="279" r:id="rId22"/>
    <p:sldId id="272" r:id="rId23"/>
    <p:sldId id="273" r:id="rId24"/>
    <p:sldId id="281" r:id="rId25"/>
    <p:sldId id="282" r:id="rId26"/>
    <p:sldId id="283" r:id="rId27"/>
    <p:sldId id="284" r:id="rId28"/>
    <p:sldId id="285" r:id="rId29"/>
    <p:sldId id="278" r:id="rId30"/>
    <p:sldId id="274" r:id="rId31"/>
    <p:sldId id="275" r:id="rId32"/>
    <p:sldId id="276" r:id="rId33"/>
    <p:sldId id="286" r:id="rId34"/>
    <p:sldId id="289" r:id="rId35"/>
    <p:sldId id="290" r:id="rId36"/>
    <p:sldId id="291" r:id="rId37"/>
    <p:sldId id="293" r:id="rId38"/>
    <p:sldId id="292" r:id="rId39"/>
    <p:sldId id="294" r:id="rId40"/>
    <p:sldId id="287" r:id="rId41"/>
    <p:sldId id="288" r:id="rId42"/>
    <p:sldId id="295" r:id="rId43"/>
    <p:sldId id="297" r:id="rId44"/>
    <p:sldId id="298" r:id="rId45"/>
    <p:sldId id="299"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93" autoAdjust="0"/>
    <p:restoredTop sz="94660"/>
  </p:normalViewPr>
  <p:slideViewPr>
    <p:cSldViewPr snapToGrid="0">
      <p:cViewPr varScale="1">
        <p:scale>
          <a:sx n="86" d="100"/>
          <a:sy n="86" d="100"/>
        </p:scale>
        <p:origin x="9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A4D9555-527E-4AE1-A051-0C2533BFF5C6}" type="datetimeFigureOut">
              <a:rPr lang="en-US" smtClean="0"/>
              <a:t>1/28/2016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8767B69-32CB-4368-88C4-7666EEF5C198}" type="slidenum">
              <a:rPr lang="en-US" smtClean="0"/>
              <a:t>‹#›</a:t>
            </a:fld>
            <a:endParaRPr lang="en-US"/>
          </a:p>
        </p:txBody>
      </p:sp>
    </p:spTree>
    <p:extLst>
      <p:ext uri="{BB962C8B-B14F-4D97-AF65-F5344CB8AC3E}">
        <p14:creationId xmlns:p14="http://schemas.microsoft.com/office/powerpoint/2010/main" val="32605036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6A9CA7-7B6C-485A-9906-CC06E0CE118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119491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A9CA7-7B6C-485A-9906-CC06E0CE118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376825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A9CA7-7B6C-485A-9906-CC06E0CE118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6152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A9CA7-7B6C-485A-9906-CC06E0CE118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98369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A9CA7-7B6C-485A-9906-CC06E0CE1181}"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288005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6A9CA7-7B6C-485A-9906-CC06E0CE1181}"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208258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6A9CA7-7B6C-485A-9906-CC06E0CE1181}"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46512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6A9CA7-7B6C-485A-9906-CC06E0CE1181}"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67228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A9CA7-7B6C-485A-9906-CC06E0CE1181}"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426649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A9CA7-7B6C-485A-9906-CC06E0CE1181}"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95042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A9CA7-7B6C-485A-9906-CC06E0CE1181}"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DE528-6DC8-48C8-90E4-D86A3B99408E}" type="slidenum">
              <a:rPr lang="en-US" smtClean="0"/>
              <a:t>‹#›</a:t>
            </a:fld>
            <a:endParaRPr lang="en-US"/>
          </a:p>
        </p:txBody>
      </p:sp>
    </p:spTree>
    <p:extLst>
      <p:ext uri="{BB962C8B-B14F-4D97-AF65-F5344CB8AC3E}">
        <p14:creationId xmlns:p14="http://schemas.microsoft.com/office/powerpoint/2010/main" val="375541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A9CA7-7B6C-485A-9906-CC06E0CE1181}" type="datetimeFigureOut">
              <a:rPr lang="en-US" smtClean="0"/>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DE528-6DC8-48C8-90E4-D86A3B99408E}" type="slidenum">
              <a:rPr lang="en-US" smtClean="0"/>
              <a:t>‹#›</a:t>
            </a:fld>
            <a:endParaRPr lang="en-US"/>
          </a:p>
        </p:txBody>
      </p:sp>
    </p:spTree>
    <p:extLst>
      <p:ext uri="{BB962C8B-B14F-4D97-AF65-F5344CB8AC3E}">
        <p14:creationId xmlns:p14="http://schemas.microsoft.com/office/powerpoint/2010/main" val="340588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Constitution</a:t>
            </a:r>
            <a:br>
              <a:rPr lang="en-US" dirty="0" smtClean="0"/>
            </a:br>
            <a:r>
              <a:rPr lang="en-US" dirty="0" smtClean="0"/>
              <a:t>Unit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7026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65" y="36649"/>
            <a:ext cx="10515600" cy="1325563"/>
          </a:xfrm>
        </p:spPr>
        <p:txBody>
          <a:bodyPr/>
          <a:lstStyle/>
          <a:p>
            <a:r>
              <a:rPr lang="en-US" dirty="0" smtClean="0"/>
              <a:t>Vocabulary- </a:t>
            </a:r>
            <a:r>
              <a:rPr lang="en-US" sz="2800" dirty="0" smtClean="0"/>
              <a:t>pages 248-265 USE THE BOOK!!!!!!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64636959"/>
              </p:ext>
            </p:extLst>
          </p:nvPr>
        </p:nvGraphicFramePr>
        <p:xfrm>
          <a:off x="252628" y="1016223"/>
          <a:ext cx="11708712" cy="5242558"/>
        </p:xfrm>
        <a:graphic>
          <a:graphicData uri="http://schemas.openxmlformats.org/drawingml/2006/table">
            <a:tbl>
              <a:tblPr firstRow="1" bandRow="1">
                <a:tableStyleId>{5C22544A-7EE6-4342-B048-85BDC9FD1C3A}</a:tableStyleId>
              </a:tblPr>
              <a:tblGrid>
                <a:gridCol w="3902904"/>
                <a:gridCol w="3902904"/>
                <a:gridCol w="3902904"/>
              </a:tblGrid>
              <a:tr h="590049">
                <a:tc>
                  <a:txBody>
                    <a:bodyPr/>
                    <a:lstStyle/>
                    <a:p>
                      <a:r>
                        <a:rPr lang="en-US" sz="2400" b="0" dirty="0" smtClean="0">
                          <a:solidFill>
                            <a:schemeClr val="tx1"/>
                          </a:solidFill>
                        </a:rPr>
                        <a:t>Electors</a:t>
                      </a:r>
                      <a:endParaRPr lang="en-US" sz="2400" b="0" dirty="0">
                        <a:solidFill>
                          <a:schemeClr val="tx1"/>
                        </a:solidFill>
                      </a:endParaRPr>
                    </a:p>
                  </a:txBody>
                  <a:tcPr/>
                </a:tc>
                <a:tc>
                  <a:txBody>
                    <a:bodyPr/>
                    <a:lstStyle/>
                    <a:p>
                      <a:r>
                        <a:rPr lang="en-US" sz="2400" b="0" dirty="0" smtClean="0">
                          <a:solidFill>
                            <a:schemeClr val="tx1"/>
                          </a:solidFill>
                        </a:rPr>
                        <a:t>Felonies</a:t>
                      </a:r>
                      <a:endParaRPr lang="en-US" sz="2400" b="0" dirty="0">
                        <a:solidFill>
                          <a:schemeClr val="tx1"/>
                        </a:solidFill>
                      </a:endParaRPr>
                    </a:p>
                  </a:txBody>
                  <a:tcPr/>
                </a:tc>
                <a:tc>
                  <a:txBody>
                    <a:bodyPr/>
                    <a:lstStyle/>
                    <a:p>
                      <a:r>
                        <a:rPr lang="en-US" sz="2400" b="0" dirty="0" smtClean="0">
                          <a:solidFill>
                            <a:schemeClr val="tx1"/>
                          </a:solidFill>
                        </a:rPr>
                        <a:t>Convene</a:t>
                      </a:r>
                      <a:endParaRPr lang="en-US" sz="2400" b="0" dirty="0">
                        <a:solidFill>
                          <a:schemeClr val="tx1"/>
                        </a:solidFill>
                      </a:endParaRPr>
                    </a:p>
                  </a:txBody>
                  <a:tcPr/>
                </a:tc>
              </a:tr>
              <a:tr h="590049">
                <a:tc>
                  <a:txBody>
                    <a:bodyPr/>
                    <a:lstStyle/>
                    <a:p>
                      <a:r>
                        <a:rPr lang="en-US" sz="2400" dirty="0" smtClean="0"/>
                        <a:t>Enumeration</a:t>
                      </a:r>
                      <a:r>
                        <a:rPr lang="en-US" sz="2400" baseline="0" dirty="0" smtClean="0"/>
                        <a:t> </a:t>
                      </a:r>
                      <a:endParaRPr lang="en-US" sz="2400" dirty="0"/>
                    </a:p>
                  </a:txBody>
                  <a:tcPr/>
                </a:tc>
                <a:tc>
                  <a:txBody>
                    <a:bodyPr/>
                    <a:lstStyle/>
                    <a:p>
                      <a:r>
                        <a:rPr lang="en-US" sz="2400" dirty="0" smtClean="0"/>
                        <a:t>Appropriation</a:t>
                      </a:r>
                      <a:r>
                        <a:rPr lang="en-US" sz="2400" baseline="0" dirty="0" smtClean="0"/>
                        <a:t> </a:t>
                      </a:r>
                      <a:endParaRPr lang="en-US" sz="2400" dirty="0"/>
                    </a:p>
                  </a:txBody>
                  <a:tcPr/>
                </a:tc>
                <a:tc>
                  <a:txBody>
                    <a:bodyPr/>
                    <a:lstStyle/>
                    <a:p>
                      <a:r>
                        <a:rPr lang="en-US" sz="2400" dirty="0" smtClean="0"/>
                        <a:t>Misdemeanors</a:t>
                      </a:r>
                      <a:endParaRPr lang="en-US" sz="2400" dirty="0"/>
                    </a:p>
                  </a:txBody>
                  <a:tcPr/>
                </a:tc>
              </a:tr>
              <a:tr h="522166">
                <a:tc>
                  <a:txBody>
                    <a:bodyPr/>
                    <a:lstStyle/>
                    <a:p>
                      <a:r>
                        <a:rPr lang="en-US" sz="2400" dirty="0" smtClean="0"/>
                        <a:t>Impeachment</a:t>
                      </a:r>
                      <a:r>
                        <a:rPr lang="en-US" sz="2400" baseline="0" dirty="0" smtClean="0"/>
                        <a:t> </a:t>
                      </a:r>
                      <a:endParaRPr lang="en-US" sz="2400" dirty="0"/>
                    </a:p>
                  </a:txBody>
                  <a:tcPr/>
                </a:tc>
                <a:tc>
                  <a:txBody>
                    <a:bodyPr/>
                    <a:lstStyle/>
                    <a:p>
                      <a:r>
                        <a:rPr lang="en-US" sz="2400" dirty="0" smtClean="0"/>
                        <a:t>Militia</a:t>
                      </a:r>
                    </a:p>
                  </a:txBody>
                  <a:tcPr/>
                </a:tc>
                <a:tc>
                  <a:txBody>
                    <a:bodyPr/>
                    <a:lstStyle/>
                    <a:p>
                      <a:r>
                        <a:rPr lang="en-US" sz="2400" dirty="0" smtClean="0"/>
                        <a:t>Inferior</a:t>
                      </a:r>
                      <a:r>
                        <a:rPr lang="en-US" sz="2400" baseline="0" dirty="0" smtClean="0"/>
                        <a:t> courts</a:t>
                      </a:r>
                      <a:endParaRPr lang="en-US" sz="2400" dirty="0"/>
                    </a:p>
                  </a:txBody>
                  <a:tcPr/>
                </a:tc>
              </a:tr>
              <a:tr h="590049">
                <a:tc>
                  <a:txBody>
                    <a:bodyPr/>
                    <a:lstStyle/>
                    <a:p>
                      <a:r>
                        <a:rPr lang="en-US" sz="2400" dirty="0" smtClean="0"/>
                        <a:t>Pro</a:t>
                      </a:r>
                      <a:r>
                        <a:rPr lang="en-US" sz="2400" baseline="0" dirty="0" smtClean="0"/>
                        <a:t> tempore</a:t>
                      </a:r>
                      <a:endParaRPr lang="en-US" sz="2400" dirty="0"/>
                    </a:p>
                  </a:txBody>
                  <a:tcPr/>
                </a:tc>
                <a:tc>
                  <a:txBody>
                    <a:bodyPr/>
                    <a:lstStyle/>
                    <a:p>
                      <a:r>
                        <a:rPr lang="en-US" sz="2400" dirty="0" smtClean="0"/>
                        <a:t>Bill</a:t>
                      </a:r>
                      <a:r>
                        <a:rPr lang="en-US" sz="2400" baseline="0" dirty="0" smtClean="0"/>
                        <a:t> of attainder</a:t>
                      </a:r>
                      <a:endParaRPr lang="en-US" sz="2400" dirty="0"/>
                    </a:p>
                  </a:txBody>
                  <a:tcPr/>
                </a:tc>
                <a:tc>
                  <a:txBody>
                    <a:bodyPr/>
                    <a:lstStyle/>
                    <a:p>
                      <a:r>
                        <a:rPr lang="en-US" sz="2400" dirty="0" smtClean="0"/>
                        <a:t>Appellate</a:t>
                      </a:r>
                      <a:endParaRPr lang="en-US" sz="2400" dirty="0"/>
                    </a:p>
                  </a:txBody>
                  <a:tcPr/>
                </a:tc>
              </a:tr>
              <a:tr h="590049">
                <a:tc>
                  <a:txBody>
                    <a:bodyPr/>
                    <a:lstStyle/>
                    <a:p>
                      <a:r>
                        <a:rPr lang="en-US" sz="2400" dirty="0" smtClean="0"/>
                        <a:t>Indictment</a:t>
                      </a:r>
                      <a:r>
                        <a:rPr lang="en-US" sz="2400" baseline="0" dirty="0" smtClean="0"/>
                        <a:t> </a:t>
                      </a:r>
                      <a:endParaRPr lang="en-US" sz="2400" dirty="0"/>
                    </a:p>
                  </a:txBody>
                  <a:tcPr/>
                </a:tc>
                <a:tc>
                  <a:txBody>
                    <a:bodyPr/>
                    <a:lstStyle/>
                    <a:p>
                      <a:r>
                        <a:rPr lang="en-US" sz="2400" dirty="0" smtClean="0"/>
                        <a:t>Ex</a:t>
                      </a:r>
                      <a:r>
                        <a:rPr lang="en-US" sz="2400" baseline="0" dirty="0" smtClean="0"/>
                        <a:t> post facto law</a:t>
                      </a:r>
                      <a:endParaRPr lang="en-US" sz="2400" dirty="0"/>
                    </a:p>
                  </a:txBody>
                  <a:tcPr/>
                </a:tc>
                <a:tc>
                  <a:txBody>
                    <a:bodyPr/>
                    <a:lstStyle/>
                    <a:p>
                      <a:r>
                        <a:rPr lang="en-US" sz="2400" dirty="0" smtClean="0"/>
                        <a:t>Immunities</a:t>
                      </a:r>
                      <a:endParaRPr lang="en-US" sz="2400" dirty="0"/>
                    </a:p>
                  </a:txBody>
                  <a:tcPr/>
                </a:tc>
              </a:tr>
              <a:tr h="590049">
                <a:tc>
                  <a:txBody>
                    <a:bodyPr/>
                    <a:lstStyle/>
                    <a:p>
                      <a:r>
                        <a:rPr lang="en-US" sz="2400" dirty="0" smtClean="0"/>
                        <a:t>Quorum</a:t>
                      </a:r>
                      <a:r>
                        <a:rPr lang="en-US" sz="2400" baseline="0" dirty="0" smtClean="0"/>
                        <a:t> </a:t>
                      </a:r>
                      <a:endParaRPr lang="en-US" sz="2400" dirty="0"/>
                    </a:p>
                  </a:txBody>
                  <a:tcPr/>
                </a:tc>
                <a:tc>
                  <a:txBody>
                    <a:bodyPr/>
                    <a:lstStyle/>
                    <a:p>
                      <a:r>
                        <a:rPr lang="en-US" sz="2400" dirty="0" smtClean="0"/>
                        <a:t>Tender</a:t>
                      </a:r>
                      <a:r>
                        <a:rPr lang="en-US" sz="2400" baseline="0" dirty="0" smtClean="0"/>
                        <a:t> </a:t>
                      </a:r>
                      <a:endParaRPr lang="en-US" sz="2400" dirty="0"/>
                    </a:p>
                  </a:txBody>
                  <a:tcPr/>
                </a:tc>
                <a:tc>
                  <a:txBody>
                    <a:bodyPr/>
                    <a:lstStyle/>
                    <a:p>
                      <a:r>
                        <a:rPr lang="en-US" sz="2400" dirty="0" smtClean="0"/>
                        <a:t>Suffrage</a:t>
                      </a:r>
                      <a:endParaRPr lang="en-US" sz="2400" dirty="0"/>
                    </a:p>
                  </a:txBody>
                  <a:tcPr/>
                </a:tc>
              </a:tr>
              <a:tr h="590049">
                <a:tc>
                  <a:txBody>
                    <a:bodyPr/>
                    <a:lstStyle/>
                    <a:p>
                      <a:r>
                        <a:rPr lang="en-US" sz="2400" dirty="0" smtClean="0"/>
                        <a:t>Revenue</a:t>
                      </a:r>
                      <a:r>
                        <a:rPr lang="en-US" sz="2400" baseline="0" dirty="0" smtClean="0"/>
                        <a:t> </a:t>
                      </a:r>
                      <a:endParaRPr lang="en-US" sz="2400" dirty="0"/>
                    </a:p>
                  </a:txBody>
                  <a:tcPr/>
                </a:tc>
                <a:tc>
                  <a:txBody>
                    <a:bodyPr/>
                    <a:lstStyle/>
                    <a:p>
                      <a:r>
                        <a:rPr lang="en-US" sz="2400" dirty="0" smtClean="0"/>
                        <a:t>Natural-born citizen</a:t>
                      </a:r>
                      <a:endParaRPr lang="en-US" sz="2400" dirty="0"/>
                    </a:p>
                  </a:txBody>
                  <a:tcPr/>
                </a:tc>
                <a:tc>
                  <a:txBody>
                    <a:bodyPr/>
                    <a:lstStyle/>
                    <a:p>
                      <a:r>
                        <a:rPr lang="en-US" sz="2400" dirty="0" smtClean="0"/>
                        <a:t>Ratification</a:t>
                      </a:r>
                      <a:endParaRPr lang="en-US" sz="2400" dirty="0"/>
                    </a:p>
                  </a:txBody>
                  <a:tcPr/>
                </a:tc>
              </a:tr>
              <a:tr h="590049">
                <a:tc>
                  <a:txBody>
                    <a:bodyPr/>
                    <a:lstStyle/>
                    <a:p>
                      <a:r>
                        <a:rPr lang="en-US" sz="2400" dirty="0" smtClean="0"/>
                        <a:t>Naturalization</a:t>
                      </a:r>
                      <a:r>
                        <a:rPr lang="en-US" sz="2400" baseline="0" dirty="0" smtClean="0"/>
                        <a:t> </a:t>
                      </a:r>
                      <a:endParaRPr lang="en-US" sz="2400" dirty="0"/>
                    </a:p>
                  </a:txBody>
                  <a:tcPr/>
                </a:tc>
                <a:tc>
                  <a:txBody>
                    <a:bodyPr/>
                    <a:lstStyle/>
                    <a:p>
                      <a:r>
                        <a:rPr lang="en-US" sz="2400" dirty="0" smtClean="0"/>
                        <a:t>Affirmation</a:t>
                      </a:r>
                      <a:endParaRPr lang="en-US" sz="2400" dirty="0"/>
                    </a:p>
                  </a:txBody>
                  <a:tcPr/>
                </a:tc>
                <a:tc>
                  <a:txBody>
                    <a:bodyPr/>
                    <a:lstStyle/>
                    <a:p>
                      <a:r>
                        <a:rPr lang="en-US" sz="2400" dirty="0" smtClean="0"/>
                        <a:t>Unanimous Consent</a:t>
                      </a:r>
                      <a:endParaRPr lang="en-US" sz="2400" dirty="0"/>
                    </a:p>
                  </a:txBody>
                  <a:tcPr/>
                </a:tc>
              </a:tr>
              <a:tr h="590049">
                <a:tc>
                  <a:txBody>
                    <a:bodyPr/>
                    <a:lstStyle/>
                    <a:p>
                      <a:r>
                        <a:rPr lang="en-US" sz="2400" dirty="0" smtClean="0"/>
                        <a:t>Tribunals</a:t>
                      </a:r>
                      <a:r>
                        <a:rPr lang="en-US" sz="2400" baseline="0" dirty="0" smtClean="0"/>
                        <a:t> </a:t>
                      </a:r>
                      <a:endParaRPr lang="en-US" sz="2400" dirty="0"/>
                    </a:p>
                  </a:txBody>
                  <a:tcPr/>
                </a:tc>
                <a:tc>
                  <a:txBody>
                    <a:bodyPr/>
                    <a:lstStyle/>
                    <a:p>
                      <a:r>
                        <a:rPr lang="en-US" sz="2400" dirty="0" smtClean="0"/>
                        <a:t>Reprieves</a:t>
                      </a:r>
                      <a:endParaRPr lang="en-US" sz="24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09211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a:t>
            </a:r>
            <a:endParaRPr lang="en-US" dirty="0"/>
          </a:p>
        </p:txBody>
      </p:sp>
      <p:sp>
        <p:nvSpPr>
          <p:cNvPr id="3" name="Content Placeholder 2"/>
          <p:cNvSpPr>
            <a:spLocks noGrp="1"/>
          </p:cNvSpPr>
          <p:nvPr>
            <p:ph idx="1"/>
          </p:nvPr>
        </p:nvSpPr>
        <p:spPr>
          <a:xfrm>
            <a:off x="838200" y="1383958"/>
            <a:ext cx="10515600" cy="5239264"/>
          </a:xfrm>
        </p:spPr>
        <p:txBody>
          <a:bodyPr>
            <a:normAutofit/>
          </a:bodyPr>
          <a:lstStyle/>
          <a:p>
            <a:r>
              <a:rPr lang="en-US" dirty="0" smtClean="0"/>
              <a:t>Break into 3 groups ( Legislative, Judicial, Executive)</a:t>
            </a:r>
          </a:p>
          <a:p>
            <a:pPr lvl="1"/>
            <a:r>
              <a:rPr lang="en-US" dirty="0" smtClean="0"/>
              <a:t>You will break into 3 smaller groups within that group</a:t>
            </a:r>
            <a:endParaRPr lang="en-US" dirty="0"/>
          </a:p>
          <a:p>
            <a:pPr marL="0" indent="0">
              <a:buNone/>
            </a:pPr>
            <a:endParaRPr lang="en-US" dirty="0"/>
          </a:p>
          <a:p>
            <a:r>
              <a:rPr lang="en-US" dirty="0" smtClean="0"/>
              <a:t>As a group you will work on creating a poster that represents the </a:t>
            </a:r>
            <a:r>
              <a:rPr lang="en-US" b="1" dirty="0" smtClean="0"/>
              <a:t>powers</a:t>
            </a:r>
            <a:r>
              <a:rPr lang="en-US" dirty="0" smtClean="0"/>
              <a:t> and </a:t>
            </a:r>
            <a:r>
              <a:rPr lang="en-US" b="1" dirty="0" smtClean="0"/>
              <a:t>limits</a:t>
            </a:r>
            <a:r>
              <a:rPr lang="en-US" dirty="0" smtClean="0"/>
              <a:t> of the 3 branches of Government, as well as requirements for each branch of government. Within each group 1 group will cover the powers, 1 will cover the way they keep the other 2 branches of government in check, and 1 will cover requirements to be in each branch of government</a:t>
            </a:r>
          </a:p>
        </p:txBody>
      </p:sp>
    </p:spTree>
    <p:extLst>
      <p:ext uri="{BB962C8B-B14F-4D97-AF65-F5344CB8AC3E}">
        <p14:creationId xmlns:p14="http://schemas.microsoft.com/office/powerpoint/2010/main" val="2134926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Make sure that you have written down the powers and limits of each branch ( what they can and cannot do)</a:t>
            </a:r>
          </a:p>
          <a:p>
            <a:endParaRPr lang="en-US" dirty="0"/>
          </a:p>
          <a:p>
            <a:r>
              <a:rPr lang="en-US" dirty="0"/>
              <a:t>You will be given a piece of poster paper, markers, colored pencils, and a ruler</a:t>
            </a:r>
          </a:p>
          <a:p>
            <a:endParaRPr lang="en-US" dirty="0"/>
          </a:p>
          <a:p>
            <a:r>
              <a:rPr lang="en-US" dirty="0"/>
              <a:t>Draw a person that represents your branch of government </a:t>
            </a:r>
          </a:p>
          <a:p>
            <a:endParaRPr lang="en-US" dirty="0"/>
          </a:p>
        </p:txBody>
      </p:sp>
    </p:spTree>
    <p:extLst>
      <p:ext uri="{BB962C8B-B14F-4D97-AF65-F5344CB8AC3E}">
        <p14:creationId xmlns:p14="http://schemas.microsoft.com/office/powerpoint/2010/main" val="576934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Why would the founders of the Constitution separate the powers of government into 3 different groups?</a:t>
            </a:r>
          </a:p>
          <a:p>
            <a:endParaRPr lang="en-US" dirty="0"/>
          </a:p>
          <a:p>
            <a:endParaRPr lang="en-US" dirty="0" smtClean="0"/>
          </a:p>
          <a:p>
            <a:r>
              <a:rPr lang="en-US" dirty="0"/>
              <a:t>What does the term Checks and Balances mean</a:t>
            </a:r>
            <a:r>
              <a:rPr lang="en-US" dirty="0" smtClean="0"/>
              <a:t>?</a:t>
            </a:r>
          </a:p>
          <a:p>
            <a:endParaRPr lang="en-US" dirty="0"/>
          </a:p>
          <a:p>
            <a:endParaRPr lang="en-US" dirty="0"/>
          </a:p>
          <a:p>
            <a:r>
              <a:rPr lang="en-US" dirty="0" smtClean="0"/>
              <a:t>How does each branch of government keep the other two in check?</a:t>
            </a:r>
          </a:p>
          <a:p>
            <a:endParaRPr lang="en-US" dirty="0"/>
          </a:p>
          <a:p>
            <a:endParaRPr lang="en-US" dirty="0" smtClean="0"/>
          </a:p>
        </p:txBody>
      </p:sp>
    </p:spTree>
    <p:extLst>
      <p:ext uri="{BB962C8B-B14F-4D97-AF65-F5344CB8AC3E}">
        <p14:creationId xmlns:p14="http://schemas.microsoft.com/office/powerpoint/2010/main" val="212324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562"/>
            <a:ext cx="10515600" cy="6227806"/>
          </a:xfrm>
        </p:spPr>
        <p:txBody>
          <a:bodyPr/>
          <a:lstStyle/>
          <a:p>
            <a:r>
              <a:rPr lang="en-US" dirty="0" smtClean="0"/>
              <a:t>List 3 powers for each of the 3 branches of the government (Executive, Judicial, and Legislative) </a:t>
            </a:r>
          </a:p>
          <a:p>
            <a:endParaRPr lang="en-US" dirty="0" smtClean="0"/>
          </a:p>
          <a:p>
            <a:endParaRPr lang="en-US" dirty="0"/>
          </a:p>
          <a:p>
            <a:endParaRPr lang="en-US" dirty="0" smtClean="0"/>
          </a:p>
          <a:p>
            <a:r>
              <a:rPr lang="en-US" dirty="0" smtClean="0"/>
              <a:t>How does the Legislative branch keep the Judicial and Executive branches of government in check? How does the Judicial Branch balance the other 2 branches and how does the Executive Branch balance the other 2 branches of government?</a:t>
            </a:r>
            <a:endParaRPr lang="en-US" dirty="0"/>
          </a:p>
          <a:p>
            <a:endParaRPr lang="en-US" dirty="0" smtClean="0"/>
          </a:p>
          <a:p>
            <a:endParaRPr lang="en-US" dirty="0"/>
          </a:p>
        </p:txBody>
      </p:sp>
    </p:spTree>
    <p:extLst>
      <p:ext uri="{BB962C8B-B14F-4D97-AF65-F5344CB8AC3E}">
        <p14:creationId xmlns:p14="http://schemas.microsoft.com/office/powerpoint/2010/main" val="3436421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Articles 4-7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7725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EQs</a:t>
            </a:r>
            <a:endParaRPr lang="en-US" dirty="0"/>
          </a:p>
        </p:txBody>
      </p:sp>
      <p:sp>
        <p:nvSpPr>
          <p:cNvPr id="3" name="Content Placeholder 2"/>
          <p:cNvSpPr>
            <a:spLocks noGrp="1"/>
          </p:cNvSpPr>
          <p:nvPr>
            <p:ph idx="1"/>
          </p:nvPr>
        </p:nvSpPr>
        <p:spPr/>
        <p:txBody>
          <a:bodyPr/>
          <a:lstStyle/>
          <a:p>
            <a:r>
              <a:rPr lang="en-US" dirty="0" smtClean="0"/>
              <a:t>In what ways should the “United States” cooperate?(4)</a:t>
            </a:r>
          </a:p>
          <a:p>
            <a:r>
              <a:rPr lang="en-US" dirty="0" smtClean="0"/>
              <a:t>What does it take to change the Constitution?(5)</a:t>
            </a:r>
          </a:p>
          <a:p>
            <a:r>
              <a:rPr lang="en-US" dirty="0" smtClean="0"/>
              <a:t>What is the Supremacy Clause </a:t>
            </a:r>
            <a:r>
              <a:rPr lang="en-US" smtClean="0"/>
              <a:t>mean?</a:t>
            </a:r>
            <a:endParaRPr lang="en-US" dirty="0" smtClean="0"/>
          </a:p>
        </p:txBody>
      </p:sp>
    </p:spTree>
    <p:extLst>
      <p:ext uri="{BB962C8B-B14F-4D97-AF65-F5344CB8AC3E}">
        <p14:creationId xmlns:p14="http://schemas.microsoft.com/office/powerpoint/2010/main" val="191400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Using Articles 4-6 of the Constitution you will answer in groups 1 of the 3 essential questions for this activity.</a:t>
            </a:r>
          </a:p>
          <a:p>
            <a:endParaRPr lang="en-US" dirty="0"/>
          </a:p>
          <a:p>
            <a:endParaRPr lang="en-US" dirty="0" smtClean="0"/>
          </a:p>
          <a:p>
            <a:r>
              <a:rPr lang="en-US" dirty="0" smtClean="0"/>
              <a:t>Write </a:t>
            </a:r>
            <a:r>
              <a:rPr lang="en-US" dirty="0"/>
              <a:t>3</a:t>
            </a:r>
            <a:r>
              <a:rPr lang="en-US" dirty="0" smtClean="0"/>
              <a:t>-4 statements from the article that answers the question.</a:t>
            </a:r>
          </a:p>
          <a:p>
            <a:endParaRPr lang="en-US" dirty="0"/>
          </a:p>
          <a:p>
            <a:endParaRPr lang="en-US" dirty="0" smtClean="0"/>
          </a:p>
          <a:p>
            <a:r>
              <a:rPr lang="en-US" dirty="0" smtClean="0"/>
              <a:t>Once everyone is finished you will get come together and split into a jigsaw and fill in the information you do not have.</a:t>
            </a:r>
          </a:p>
        </p:txBody>
      </p:sp>
    </p:spTree>
    <p:extLst>
      <p:ext uri="{BB962C8B-B14F-4D97-AF65-F5344CB8AC3E}">
        <p14:creationId xmlns:p14="http://schemas.microsoft.com/office/powerpoint/2010/main" val="1417748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Ratification</a:t>
            </a:r>
            <a:endParaRPr lang="en-US" dirty="0"/>
          </a:p>
        </p:txBody>
      </p:sp>
      <p:sp>
        <p:nvSpPr>
          <p:cNvPr id="3" name="Content Placeholder 2"/>
          <p:cNvSpPr>
            <a:spLocks noGrp="1"/>
          </p:cNvSpPr>
          <p:nvPr>
            <p:ph idx="1"/>
          </p:nvPr>
        </p:nvSpPr>
        <p:spPr/>
        <p:txBody>
          <a:bodyPr/>
          <a:lstStyle/>
          <a:p>
            <a:r>
              <a:rPr lang="en-US" dirty="0" smtClean="0"/>
              <a:t>9 of the 13 states needed to ratify the Constitution to establish it in the country.</a:t>
            </a:r>
          </a:p>
          <a:p>
            <a:endParaRPr lang="en-US" dirty="0"/>
          </a:p>
          <a:p>
            <a:endParaRPr lang="en-US" dirty="0" smtClean="0"/>
          </a:p>
          <a:p>
            <a:r>
              <a:rPr lang="en-US" dirty="0" smtClean="0"/>
              <a:t>All members present were in unanimous consent of the Constitution.</a:t>
            </a:r>
            <a:endParaRPr lang="en-US" dirty="0"/>
          </a:p>
        </p:txBody>
      </p:sp>
    </p:spTree>
    <p:extLst>
      <p:ext uri="{BB962C8B-B14F-4D97-AF65-F5344CB8AC3E}">
        <p14:creationId xmlns:p14="http://schemas.microsoft.com/office/powerpoint/2010/main" val="4215420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Bill of Rights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8878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Pre-test</a:t>
            </a:r>
            <a:endParaRPr lang="en-US" dirty="0"/>
          </a:p>
        </p:txBody>
      </p:sp>
      <p:sp>
        <p:nvSpPr>
          <p:cNvPr id="3" name="Content Placeholder 2"/>
          <p:cNvSpPr>
            <a:spLocks noGrp="1"/>
          </p:cNvSpPr>
          <p:nvPr>
            <p:ph idx="1"/>
          </p:nvPr>
        </p:nvSpPr>
        <p:spPr/>
        <p:txBody>
          <a:bodyPr/>
          <a:lstStyle/>
          <a:p>
            <a:r>
              <a:rPr lang="en-US" dirty="0" smtClean="0"/>
              <a:t>To see what you already know about the Constitution we will take a Pre-test.</a:t>
            </a:r>
          </a:p>
          <a:p>
            <a:endParaRPr lang="en-US" dirty="0"/>
          </a:p>
          <a:p>
            <a:endParaRPr lang="en-US" dirty="0" smtClean="0"/>
          </a:p>
          <a:p>
            <a:r>
              <a:rPr lang="en-US" dirty="0" smtClean="0"/>
              <a:t>DO NOT WORRY</a:t>
            </a:r>
          </a:p>
          <a:p>
            <a:endParaRPr lang="en-US" dirty="0"/>
          </a:p>
          <a:p>
            <a:r>
              <a:rPr lang="en-US" dirty="0" smtClean="0"/>
              <a:t>This is not a part of your grade, it is just to see what you know</a:t>
            </a:r>
            <a:endParaRPr lang="en-US" dirty="0"/>
          </a:p>
        </p:txBody>
      </p:sp>
    </p:spTree>
    <p:extLst>
      <p:ext uri="{BB962C8B-B14F-4D97-AF65-F5344CB8AC3E}">
        <p14:creationId xmlns:p14="http://schemas.microsoft.com/office/powerpoint/2010/main" val="2032645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lstStyle/>
          <a:p>
            <a:r>
              <a:rPr lang="en-US" dirty="0" smtClean="0"/>
              <a:t>In what ways do the first 10 amendments protect our most basic civil rights? Should they be written in the Constitution or do you feel that these rights are so basic that they do not need to be written down?</a:t>
            </a:r>
            <a:endParaRPr lang="en-US" dirty="0"/>
          </a:p>
        </p:txBody>
      </p:sp>
    </p:spTree>
    <p:extLst>
      <p:ext uri="{BB962C8B-B14F-4D97-AF65-F5344CB8AC3E}">
        <p14:creationId xmlns:p14="http://schemas.microsoft.com/office/powerpoint/2010/main" val="1872469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for the Amendments- </a:t>
            </a:r>
            <a:r>
              <a:rPr lang="en-US" sz="2800" dirty="0" smtClean="0"/>
              <a:t>pgs. 266-</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58888913"/>
              </p:ext>
            </p:extLst>
          </p:nvPr>
        </p:nvGraphicFramePr>
        <p:xfrm>
          <a:off x="610839" y="1310680"/>
          <a:ext cx="10970322" cy="5168177"/>
        </p:xfrm>
        <a:graphic>
          <a:graphicData uri="http://schemas.openxmlformats.org/drawingml/2006/table">
            <a:tbl>
              <a:tblPr firstRow="1" bandRow="1">
                <a:tableStyleId>{5C22544A-7EE6-4342-B048-85BDC9FD1C3A}</a:tableStyleId>
              </a:tblPr>
              <a:tblGrid>
                <a:gridCol w="5485161"/>
                <a:gridCol w="5485161"/>
              </a:tblGrid>
              <a:tr h="738311">
                <a:tc>
                  <a:txBody>
                    <a:bodyPr/>
                    <a:lstStyle/>
                    <a:p>
                      <a:r>
                        <a:rPr lang="en-US" sz="2800" b="1" dirty="0" smtClean="0">
                          <a:solidFill>
                            <a:schemeClr val="tx1"/>
                          </a:solidFill>
                        </a:rPr>
                        <a:t>Abridging</a:t>
                      </a:r>
                      <a:endParaRPr lang="en-US" sz="2800" b="1" dirty="0">
                        <a:solidFill>
                          <a:schemeClr val="tx1"/>
                        </a:solidFill>
                      </a:endParaRPr>
                    </a:p>
                  </a:txBody>
                  <a:tcPr/>
                </a:tc>
                <a:tc>
                  <a:txBody>
                    <a:bodyPr/>
                    <a:lstStyle/>
                    <a:p>
                      <a:r>
                        <a:rPr lang="en-US" sz="2800" b="1" dirty="0" smtClean="0">
                          <a:solidFill>
                            <a:schemeClr val="tx1"/>
                          </a:solidFill>
                        </a:rPr>
                        <a:t>Equity</a:t>
                      </a:r>
                      <a:endParaRPr lang="en-US" sz="2800" b="1" dirty="0">
                        <a:solidFill>
                          <a:schemeClr val="tx1"/>
                        </a:solidFill>
                      </a:endParaRPr>
                    </a:p>
                  </a:txBody>
                  <a:tcPr/>
                </a:tc>
              </a:tr>
              <a:tr h="738311">
                <a:tc>
                  <a:txBody>
                    <a:bodyPr/>
                    <a:lstStyle/>
                    <a:p>
                      <a:r>
                        <a:rPr lang="en-US" sz="2800" dirty="0" smtClean="0"/>
                        <a:t>Quartered </a:t>
                      </a:r>
                      <a:endParaRPr lang="en-US" sz="2800" dirty="0"/>
                    </a:p>
                  </a:txBody>
                  <a:tcPr/>
                </a:tc>
                <a:tc>
                  <a:txBody>
                    <a:bodyPr/>
                    <a:lstStyle/>
                    <a:p>
                      <a:r>
                        <a:rPr lang="en-US" sz="2800" dirty="0" smtClean="0"/>
                        <a:t>Servitude</a:t>
                      </a:r>
                      <a:endParaRPr lang="en-US" sz="2800" dirty="0"/>
                    </a:p>
                  </a:txBody>
                  <a:tcPr/>
                </a:tc>
              </a:tr>
              <a:tr h="738311">
                <a:tc>
                  <a:txBody>
                    <a:bodyPr/>
                    <a:lstStyle/>
                    <a:p>
                      <a:r>
                        <a:rPr lang="en-US" sz="2800" dirty="0" smtClean="0"/>
                        <a:t>Due process of law</a:t>
                      </a:r>
                      <a:endParaRPr lang="en-US" sz="2800" dirty="0"/>
                    </a:p>
                  </a:txBody>
                  <a:tcPr/>
                </a:tc>
                <a:tc>
                  <a:txBody>
                    <a:bodyPr/>
                    <a:lstStyle/>
                    <a:p>
                      <a:r>
                        <a:rPr lang="en-US" sz="2800" dirty="0" smtClean="0"/>
                        <a:t>Naturalized</a:t>
                      </a:r>
                      <a:endParaRPr lang="en-US" sz="2800" dirty="0"/>
                    </a:p>
                  </a:txBody>
                  <a:tcPr/>
                </a:tc>
              </a:tr>
              <a:tr h="738311">
                <a:tc>
                  <a:txBody>
                    <a:bodyPr/>
                    <a:lstStyle/>
                    <a:p>
                      <a:r>
                        <a:rPr lang="en-US" sz="2800" dirty="0" smtClean="0"/>
                        <a:t>Compulsory</a:t>
                      </a:r>
                      <a:r>
                        <a:rPr lang="en-US" sz="2800" baseline="0" dirty="0" smtClean="0"/>
                        <a:t> process</a:t>
                      </a:r>
                      <a:endParaRPr lang="en-US" sz="2800" dirty="0"/>
                    </a:p>
                  </a:txBody>
                  <a:tcPr/>
                </a:tc>
                <a:tc>
                  <a:txBody>
                    <a:bodyPr/>
                    <a:lstStyle/>
                    <a:p>
                      <a:r>
                        <a:rPr lang="en-US" sz="2800" dirty="0" smtClean="0"/>
                        <a:t>Insurrection</a:t>
                      </a:r>
                      <a:endParaRPr lang="en-US" sz="2800" dirty="0"/>
                    </a:p>
                  </a:txBody>
                  <a:tcPr/>
                </a:tc>
              </a:tr>
              <a:tr h="738311">
                <a:tc>
                  <a:txBody>
                    <a:bodyPr/>
                    <a:lstStyle/>
                    <a:p>
                      <a:r>
                        <a:rPr lang="en-US" sz="2800" dirty="0" smtClean="0"/>
                        <a:t>Counsel</a:t>
                      </a:r>
                      <a:endParaRPr lang="en-US" sz="2800" dirty="0"/>
                    </a:p>
                  </a:txBody>
                  <a:tcPr/>
                </a:tc>
                <a:tc>
                  <a:txBody>
                    <a:bodyPr/>
                    <a:lstStyle/>
                    <a:p>
                      <a:r>
                        <a:rPr lang="en-US" sz="2800" dirty="0" smtClean="0"/>
                        <a:t>Bounties</a:t>
                      </a:r>
                      <a:endParaRPr lang="en-US" sz="2800" dirty="0"/>
                    </a:p>
                  </a:txBody>
                  <a:tcPr/>
                </a:tc>
              </a:tr>
              <a:tr h="738311">
                <a:tc>
                  <a:txBody>
                    <a:bodyPr/>
                    <a:lstStyle/>
                    <a:p>
                      <a:r>
                        <a:rPr lang="en-US" sz="2800" dirty="0" smtClean="0"/>
                        <a:t>Common law</a:t>
                      </a:r>
                      <a:endParaRPr lang="en-US" sz="2800" dirty="0"/>
                    </a:p>
                  </a:txBody>
                  <a:tcPr/>
                </a:tc>
                <a:tc>
                  <a:txBody>
                    <a:bodyPr/>
                    <a:lstStyle/>
                    <a:p>
                      <a:r>
                        <a:rPr lang="en-US" sz="2800" dirty="0" smtClean="0"/>
                        <a:t>Inoperative</a:t>
                      </a:r>
                      <a:endParaRPr lang="en-US" sz="2800" dirty="0"/>
                    </a:p>
                  </a:txBody>
                  <a:tcPr/>
                </a:tc>
              </a:tr>
              <a:tr h="738311">
                <a:tc>
                  <a:txBody>
                    <a:bodyPr/>
                    <a:lstStyle/>
                    <a:p>
                      <a:r>
                        <a:rPr lang="en-US" sz="2800" dirty="0" smtClean="0"/>
                        <a:t>Bail</a:t>
                      </a:r>
                      <a:endParaRPr lang="en-US" sz="2800" dirty="0"/>
                    </a:p>
                  </a:txBody>
                  <a:tcPr/>
                </a:tc>
                <a:tc>
                  <a:txBody>
                    <a:bodyPr/>
                    <a:lstStyle/>
                    <a:p>
                      <a:r>
                        <a:rPr lang="en-US" sz="2800" dirty="0" smtClean="0"/>
                        <a:t>Primary </a:t>
                      </a:r>
                      <a:endParaRPr lang="en-US" sz="2800" dirty="0"/>
                    </a:p>
                  </a:txBody>
                  <a:tcPr/>
                </a:tc>
              </a:tr>
            </a:tbl>
          </a:graphicData>
        </a:graphic>
      </p:graphicFrame>
    </p:spTree>
    <p:extLst>
      <p:ext uri="{BB962C8B-B14F-4D97-AF65-F5344CB8AC3E}">
        <p14:creationId xmlns:p14="http://schemas.microsoft.com/office/powerpoint/2010/main" val="2487062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endParaRPr lang="en-US" dirty="0"/>
          </a:p>
        </p:txBody>
      </p:sp>
      <p:sp>
        <p:nvSpPr>
          <p:cNvPr id="3" name="Content Placeholder 2"/>
          <p:cNvSpPr>
            <a:spLocks noGrp="1"/>
          </p:cNvSpPr>
          <p:nvPr>
            <p:ph idx="1"/>
          </p:nvPr>
        </p:nvSpPr>
        <p:spPr/>
        <p:txBody>
          <a:bodyPr/>
          <a:lstStyle/>
          <a:p>
            <a:r>
              <a:rPr lang="en-US" dirty="0" smtClean="0"/>
              <a:t>For this activity you will need a piece of paper, markers, colored pencils, and your creative process of your mind.</a:t>
            </a:r>
          </a:p>
          <a:p>
            <a:endParaRPr lang="en-US" dirty="0"/>
          </a:p>
          <a:p>
            <a:r>
              <a:rPr lang="en-US" dirty="0" smtClean="0"/>
              <a:t>On your piece of paper create 10 separate squares</a:t>
            </a:r>
          </a:p>
          <a:p>
            <a:endParaRPr lang="en-US" dirty="0"/>
          </a:p>
          <a:p>
            <a:r>
              <a:rPr lang="en-US" dirty="0" smtClean="0"/>
              <a:t>In each square you will draw a picture that represents amendments 1-10 </a:t>
            </a:r>
          </a:p>
          <a:p>
            <a:r>
              <a:rPr lang="en-US" dirty="0" smtClean="0"/>
              <a:t>At the bottom of the picture you will create a 5-8 word phrase that helps you remember what rights are protected in each amendment</a:t>
            </a:r>
            <a:endParaRPr lang="en-US" dirty="0"/>
          </a:p>
        </p:txBody>
      </p:sp>
    </p:spTree>
    <p:extLst>
      <p:ext uri="{BB962C8B-B14F-4D97-AF65-F5344CB8AC3E}">
        <p14:creationId xmlns:p14="http://schemas.microsoft.com/office/powerpoint/2010/main" val="2525475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Are there any of the first 10 amendments that you feel should not be in the Bill of Rights? Why?</a:t>
            </a:r>
          </a:p>
          <a:p>
            <a:endParaRPr lang="en-US" dirty="0"/>
          </a:p>
          <a:p>
            <a:r>
              <a:rPr lang="en-US" dirty="0" smtClean="0"/>
              <a:t>Of the first 10 amendments which one is the most important to you? Why?</a:t>
            </a:r>
          </a:p>
          <a:p>
            <a:endParaRPr lang="en-US" dirty="0"/>
          </a:p>
          <a:p>
            <a:endParaRPr lang="en-US" dirty="0" smtClean="0"/>
          </a:p>
          <a:p>
            <a:r>
              <a:rPr lang="en-US" dirty="0" smtClean="0"/>
              <a:t>Why do you think that the Founding Fathers thought these rights were necessary to have put in the Constitution?</a:t>
            </a:r>
          </a:p>
        </p:txBody>
      </p:sp>
    </p:spTree>
    <p:extLst>
      <p:ext uri="{BB962C8B-B14F-4D97-AF65-F5344CB8AC3E}">
        <p14:creationId xmlns:p14="http://schemas.microsoft.com/office/powerpoint/2010/main" val="296341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Study for </a:t>
            </a:r>
            <a:br>
              <a:rPr lang="en-US" dirty="0" smtClean="0"/>
            </a:br>
            <a:r>
              <a:rPr lang="en-US" dirty="0" smtClean="0"/>
              <a:t>1</a:t>
            </a:r>
            <a:r>
              <a:rPr lang="en-US" baseline="30000" dirty="0" smtClean="0"/>
              <a:t>st</a:t>
            </a:r>
            <a:r>
              <a:rPr lang="en-US" dirty="0" smtClean="0"/>
              <a:t> and 2</a:t>
            </a:r>
            <a:r>
              <a:rPr lang="en-US" baseline="30000" dirty="0" smtClean="0"/>
              <a:t>nd</a:t>
            </a:r>
            <a:r>
              <a:rPr lang="en-US" dirty="0"/>
              <a:t> </a:t>
            </a:r>
            <a:r>
              <a:rPr lang="en-US" dirty="0" smtClean="0"/>
              <a:t>Amendments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4924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normAutofit/>
          </a:bodyPr>
          <a:lstStyle/>
          <a:p>
            <a:r>
              <a:rPr lang="en-US" sz="3200" dirty="0" smtClean="0"/>
              <a:t>In the following case studies was the outcomes constitutional or did they violate the constitution? Should there have been  a different ruling in the cases or if it is a current ruling what should happen?</a:t>
            </a:r>
            <a:endParaRPr lang="en-US" sz="3200" dirty="0"/>
          </a:p>
        </p:txBody>
      </p:sp>
    </p:spTree>
    <p:extLst>
      <p:ext uri="{BB962C8B-B14F-4D97-AF65-F5344CB8AC3E}">
        <p14:creationId xmlns:p14="http://schemas.microsoft.com/office/powerpoint/2010/main" val="1211661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1st Amendment</a:t>
            </a:r>
            <a:endParaRPr lang="en-US" dirty="0"/>
          </a:p>
        </p:txBody>
      </p:sp>
      <p:sp>
        <p:nvSpPr>
          <p:cNvPr id="3" name="Content Placeholder 2"/>
          <p:cNvSpPr>
            <a:spLocks noGrp="1"/>
          </p:cNvSpPr>
          <p:nvPr>
            <p:ph idx="1"/>
          </p:nvPr>
        </p:nvSpPr>
        <p:spPr/>
        <p:txBody>
          <a:bodyPr/>
          <a:lstStyle/>
          <a:p>
            <a:r>
              <a:rPr lang="en-US" dirty="0" smtClean="0"/>
              <a:t>Each table will have 2 case studies for the 1</a:t>
            </a:r>
            <a:r>
              <a:rPr lang="en-US" baseline="30000" dirty="0" smtClean="0"/>
              <a:t>st</a:t>
            </a:r>
            <a:r>
              <a:rPr lang="en-US" dirty="0" smtClean="0"/>
              <a:t> Amendment</a:t>
            </a:r>
          </a:p>
          <a:p>
            <a:endParaRPr lang="en-US" dirty="0"/>
          </a:p>
          <a:p>
            <a:r>
              <a:rPr lang="en-US" dirty="0" smtClean="0"/>
              <a:t>As a table you will read through the article together, discuss the article at your table, and then fill out the worksheet for the table</a:t>
            </a:r>
          </a:p>
          <a:p>
            <a:endParaRPr lang="en-US" dirty="0"/>
          </a:p>
          <a:p>
            <a:r>
              <a:rPr lang="en-US" dirty="0" smtClean="0"/>
              <a:t>As a table your answer should reflect the thoughts of the majority of the table</a:t>
            </a:r>
          </a:p>
          <a:p>
            <a:endParaRPr lang="en-US" dirty="0"/>
          </a:p>
          <a:p>
            <a:r>
              <a:rPr lang="en-US" dirty="0" smtClean="0"/>
              <a:t>Repeat for the 2</a:t>
            </a:r>
            <a:r>
              <a:rPr lang="en-US" baseline="30000" dirty="0" smtClean="0"/>
              <a:t>nd</a:t>
            </a:r>
            <a:r>
              <a:rPr lang="en-US" dirty="0" smtClean="0"/>
              <a:t> article</a:t>
            </a:r>
          </a:p>
        </p:txBody>
      </p:sp>
    </p:spTree>
    <p:extLst>
      <p:ext uri="{BB962C8B-B14F-4D97-AF65-F5344CB8AC3E}">
        <p14:creationId xmlns:p14="http://schemas.microsoft.com/office/powerpoint/2010/main" val="6418071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Amendment </a:t>
            </a:r>
            <a:endParaRPr lang="en-US" dirty="0"/>
          </a:p>
        </p:txBody>
      </p:sp>
      <p:sp>
        <p:nvSpPr>
          <p:cNvPr id="3" name="Content Placeholder 2"/>
          <p:cNvSpPr>
            <a:spLocks noGrp="1"/>
          </p:cNvSpPr>
          <p:nvPr>
            <p:ph idx="1"/>
          </p:nvPr>
        </p:nvSpPr>
        <p:spPr/>
        <p:txBody>
          <a:bodyPr/>
          <a:lstStyle/>
          <a:p>
            <a:r>
              <a:rPr lang="en-US" dirty="0"/>
              <a:t>Each table will have 2 case studies for the </a:t>
            </a:r>
            <a:r>
              <a:rPr lang="en-US" dirty="0" smtClean="0"/>
              <a:t>2</a:t>
            </a:r>
            <a:r>
              <a:rPr lang="en-US" baseline="30000" dirty="0" smtClean="0"/>
              <a:t>nd</a:t>
            </a:r>
            <a:r>
              <a:rPr lang="en-US" dirty="0" smtClean="0"/>
              <a:t> Amendment</a:t>
            </a:r>
            <a:endParaRPr lang="en-US" dirty="0"/>
          </a:p>
          <a:p>
            <a:endParaRPr lang="en-US" dirty="0"/>
          </a:p>
          <a:p>
            <a:r>
              <a:rPr lang="en-US" dirty="0"/>
              <a:t>As a table you will read through the article together, discuss the article at your table, and then fill out the worksheet for the table</a:t>
            </a:r>
          </a:p>
          <a:p>
            <a:endParaRPr lang="en-US" dirty="0"/>
          </a:p>
          <a:p>
            <a:r>
              <a:rPr lang="en-US" dirty="0"/>
              <a:t>As a table your answer should reflect the thoughts of the majority of the table</a:t>
            </a:r>
          </a:p>
          <a:p>
            <a:endParaRPr lang="en-US" dirty="0"/>
          </a:p>
          <a:p>
            <a:r>
              <a:rPr lang="en-US" dirty="0"/>
              <a:t>Repeat for the 2</a:t>
            </a:r>
            <a:r>
              <a:rPr lang="en-US" baseline="30000" dirty="0"/>
              <a:t>nd</a:t>
            </a:r>
            <a:r>
              <a:rPr lang="en-US" dirty="0"/>
              <a:t> article</a:t>
            </a:r>
          </a:p>
          <a:p>
            <a:endParaRPr lang="en-US" dirty="0"/>
          </a:p>
        </p:txBody>
      </p:sp>
    </p:spTree>
    <p:extLst>
      <p:ext uri="{BB962C8B-B14F-4D97-AF65-F5344CB8AC3E}">
        <p14:creationId xmlns:p14="http://schemas.microsoft.com/office/powerpoint/2010/main" val="3526443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p:txBody>
          <a:bodyPr/>
          <a:lstStyle/>
          <a:p>
            <a:r>
              <a:rPr lang="en-US" dirty="0" smtClean="0"/>
              <a:t>In your notes write a 1 page reflection on what you have learned from the case studies on the 1</a:t>
            </a:r>
            <a:r>
              <a:rPr lang="en-US" baseline="30000" dirty="0" smtClean="0"/>
              <a:t>st</a:t>
            </a:r>
            <a:r>
              <a:rPr lang="en-US" dirty="0" smtClean="0"/>
              <a:t> and 2</a:t>
            </a:r>
            <a:r>
              <a:rPr lang="en-US" baseline="30000" dirty="0" smtClean="0"/>
              <a:t>nd</a:t>
            </a:r>
            <a:r>
              <a:rPr lang="en-US" dirty="0" smtClean="0"/>
              <a:t> Amendments. </a:t>
            </a:r>
          </a:p>
          <a:p>
            <a:endParaRPr lang="en-US" dirty="0"/>
          </a:p>
          <a:p>
            <a:r>
              <a:rPr lang="en-US" dirty="0" smtClean="0"/>
              <a:t>As you write your reflection think your thoughts on whether or not your cases were constitutional or not, and if not why they were not constitutional.</a:t>
            </a:r>
          </a:p>
          <a:p>
            <a:endParaRPr lang="en-US" dirty="0"/>
          </a:p>
          <a:p>
            <a:r>
              <a:rPr lang="en-US" dirty="0" smtClean="0"/>
              <a:t>Why is interpretation of laws important?</a:t>
            </a:r>
            <a:endParaRPr lang="en-US" dirty="0"/>
          </a:p>
        </p:txBody>
      </p:sp>
    </p:spTree>
    <p:extLst>
      <p:ext uri="{BB962C8B-B14F-4D97-AF65-F5344CB8AC3E}">
        <p14:creationId xmlns:p14="http://schemas.microsoft.com/office/powerpoint/2010/main" val="36572305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Amendments 11-27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59734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Preamble &amp;</a:t>
            </a:r>
            <a:br>
              <a:rPr lang="en-US" dirty="0" smtClean="0"/>
            </a:br>
            <a:r>
              <a:rPr lang="en-US" dirty="0" smtClean="0"/>
              <a:t>Articles 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6342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lstStyle/>
          <a:p>
            <a:r>
              <a:rPr lang="en-US" dirty="0" smtClean="0"/>
              <a:t>Why did we add amendments 11-27 to the constitution? Were they really needed?</a:t>
            </a:r>
            <a:endParaRPr lang="en-US" dirty="0"/>
          </a:p>
        </p:txBody>
      </p:sp>
    </p:spTree>
    <p:extLst>
      <p:ext uri="{BB962C8B-B14F-4D97-AF65-F5344CB8AC3E}">
        <p14:creationId xmlns:p14="http://schemas.microsoft.com/office/powerpoint/2010/main" val="736219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Pictionary</a:t>
            </a:r>
            <a:endParaRPr lang="en-US" dirty="0"/>
          </a:p>
        </p:txBody>
      </p:sp>
      <p:sp>
        <p:nvSpPr>
          <p:cNvPr id="3" name="Content Placeholder 2"/>
          <p:cNvSpPr>
            <a:spLocks noGrp="1"/>
          </p:cNvSpPr>
          <p:nvPr>
            <p:ph idx="1"/>
          </p:nvPr>
        </p:nvSpPr>
        <p:spPr/>
        <p:txBody>
          <a:bodyPr/>
          <a:lstStyle/>
          <a:p>
            <a:r>
              <a:rPr lang="en-US" dirty="0" smtClean="0"/>
              <a:t>We will play a game of Pictionary boys against girls.</a:t>
            </a:r>
          </a:p>
          <a:p>
            <a:endParaRPr lang="en-US" dirty="0"/>
          </a:p>
          <a:p>
            <a:r>
              <a:rPr lang="en-US" dirty="0" smtClean="0"/>
              <a:t>Read through amendments 11-27</a:t>
            </a:r>
          </a:p>
          <a:p>
            <a:pPr lvl="1"/>
            <a:r>
              <a:rPr lang="en-US" dirty="0" smtClean="0"/>
              <a:t>Pages 269-277</a:t>
            </a:r>
          </a:p>
          <a:p>
            <a:endParaRPr lang="en-US" dirty="0"/>
          </a:p>
          <a:p>
            <a:r>
              <a:rPr lang="en-US" dirty="0" smtClean="0"/>
              <a:t>Write a short one line statement for each amendment in your notes</a:t>
            </a:r>
          </a:p>
          <a:p>
            <a:endParaRPr lang="en-US" dirty="0" smtClean="0"/>
          </a:p>
          <a:p>
            <a:r>
              <a:rPr lang="en-US" dirty="0" smtClean="0"/>
              <a:t>As </a:t>
            </a:r>
            <a:r>
              <a:rPr lang="en-US" dirty="0" smtClean="0"/>
              <a:t>you read think about how you would draw each amendment and did the amendments really to be added to the Constitution.</a:t>
            </a:r>
            <a:endParaRPr lang="en-US" dirty="0"/>
          </a:p>
        </p:txBody>
      </p:sp>
    </p:spTree>
    <p:extLst>
      <p:ext uri="{BB962C8B-B14F-4D97-AF65-F5344CB8AC3E}">
        <p14:creationId xmlns:p14="http://schemas.microsoft.com/office/powerpoint/2010/main" val="2989528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a:xfrm>
            <a:off x="838200" y="1430216"/>
            <a:ext cx="10515600" cy="5251938"/>
          </a:xfrm>
        </p:spPr>
        <p:txBody>
          <a:bodyPr/>
          <a:lstStyle/>
          <a:p>
            <a:r>
              <a:rPr lang="en-US" dirty="0" smtClean="0"/>
              <a:t>You cannot spell out the amendment or number of the amendment</a:t>
            </a:r>
          </a:p>
          <a:p>
            <a:endParaRPr lang="en-US" dirty="0"/>
          </a:p>
          <a:p>
            <a:r>
              <a:rPr lang="en-US" dirty="0" smtClean="0"/>
              <a:t>You cannot talk as the drawer</a:t>
            </a:r>
          </a:p>
          <a:p>
            <a:endParaRPr lang="en-US" dirty="0"/>
          </a:p>
          <a:p>
            <a:r>
              <a:rPr lang="en-US" dirty="0" smtClean="0"/>
              <a:t>If the group who is drawing gets their guess wrong the opposing group gets a guess.</a:t>
            </a:r>
          </a:p>
          <a:p>
            <a:endParaRPr lang="en-US" dirty="0"/>
          </a:p>
          <a:p>
            <a:r>
              <a:rPr lang="en-US" dirty="0" smtClean="0"/>
              <a:t>You will be given 2 minutes to draw and guess</a:t>
            </a:r>
          </a:p>
          <a:p>
            <a:endParaRPr lang="en-US" dirty="0"/>
          </a:p>
          <a:p>
            <a:r>
              <a:rPr lang="en-US" dirty="0" smtClean="0"/>
              <a:t>The winning group will get 5 extra credit points on the test</a:t>
            </a:r>
          </a:p>
          <a:p>
            <a:endParaRPr lang="en-US" dirty="0"/>
          </a:p>
        </p:txBody>
      </p:sp>
    </p:spTree>
    <p:extLst>
      <p:ext uri="{BB962C8B-B14F-4D97-AF65-F5344CB8AC3E}">
        <p14:creationId xmlns:p14="http://schemas.microsoft.com/office/powerpoint/2010/main" val="42785802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Assignment</a:t>
            </a:r>
            <a:endParaRPr lang="en-US" dirty="0"/>
          </a:p>
        </p:txBody>
      </p:sp>
      <p:sp>
        <p:nvSpPr>
          <p:cNvPr id="3" name="Content Placeholder 2"/>
          <p:cNvSpPr>
            <a:spLocks noGrp="1"/>
          </p:cNvSpPr>
          <p:nvPr>
            <p:ph idx="1"/>
          </p:nvPr>
        </p:nvSpPr>
        <p:spPr/>
        <p:txBody>
          <a:bodyPr/>
          <a:lstStyle/>
          <a:p>
            <a:r>
              <a:rPr lang="en-US" dirty="0" smtClean="0"/>
              <a:t>On 1 page discuss which of 3 of the amendments (11-27) are the most important to you and why.</a:t>
            </a:r>
            <a:endParaRPr lang="en-US" dirty="0"/>
          </a:p>
        </p:txBody>
      </p:sp>
    </p:spTree>
    <p:extLst>
      <p:ext uri="{BB962C8B-B14F-4D97-AF65-F5344CB8AC3E}">
        <p14:creationId xmlns:p14="http://schemas.microsoft.com/office/powerpoint/2010/main" val="9107382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and Passing</a:t>
            </a:r>
            <a:br>
              <a:rPr lang="en-US" dirty="0" smtClean="0"/>
            </a:br>
            <a:r>
              <a:rPr lang="en-US" dirty="0" smtClean="0"/>
              <a:t>a Bill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603064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lstStyle/>
          <a:p>
            <a:r>
              <a:rPr lang="en-US" dirty="0" smtClean="0"/>
              <a:t>Is the way we pass a bill the best possible way to pass a bill? </a:t>
            </a:r>
            <a:r>
              <a:rPr lang="en-US" dirty="0"/>
              <a:t>O</a:t>
            </a:r>
            <a:r>
              <a:rPr lang="en-US" dirty="0" smtClean="0"/>
              <a:t>r is there a better way to create, and pass a bill to make it a law?</a:t>
            </a:r>
            <a:endParaRPr lang="en-US" dirty="0"/>
          </a:p>
        </p:txBody>
      </p:sp>
    </p:spTree>
    <p:extLst>
      <p:ext uri="{BB962C8B-B14F-4D97-AF65-F5344CB8AC3E}">
        <p14:creationId xmlns:p14="http://schemas.microsoft.com/office/powerpoint/2010/main" val="4331078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Each table will represent committees in the House of Representatives</a:t>
            </a:r>
          </a:p>
          <a:p>
            <a:endParaRPr lang="en-US" dirty="0"/>
          </a:p>
          <a:p>
            <a:r>
              <a:rPr lang="en-US" dirty="0" smtClean="0"/>
              <a:t>As a committee you will create a bill that is well thought out and written out.</a:t>
            </a:r>
          </a:p>
          <a:p>
            <a:endParaRPr lang="en-US" dirty="0"/>
          </a:p>
          <a:p>
            <a:r>
              <a:rPr lang="en-US" dirty="0" smtClean="0"/>
              <a:t>You can create a bill about any topic but here are some suggestions;</a:t>
            </a:r>
            <a:r>
              <a:rPr lang="en-US" dirty="0"/>
              <a:t> </a:t>
            </a:r>
            <a:r>
              <a:rPr lang="en-US" dirty="0" smtClean="0"/>
              <a:t>immigration, same sex marriage, driving laws, education laws, legalizing Marijuana, School lunches, gun restrictions/rights, food in class, cell phones in class, etc.</a:t>
            </a:r>
          </a:p>
        </p:txBody>
      </p:sp>
    </p:spTree>
    <p:extLst>
      <p:ext uri="{BB962C8B-B14F-4D97-AF65-F5344CB8AC3E}">
        <p14:creationId xmlns:p14="http://schemas.microsoft.com/office/powerpoint/2010/main" val="37242675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Committee</a:t>
            </a:r>
            <a:endParaRPr lang="en-US" dirty="0"/>
          </a:p>
        </p:txBody>
      </p:sp>
      <p:sp>
        <p:nvSpPr>
          <p:cNvPr id="3" name="Content Placeholder 2"/>
          <p:cNvSpPr>
            <a:spLocks noGrp="1"/>
          </p:cNvSpPr>
          <p:nvPr>
            <p:ph idx="1"/>
          </p:nvPr>
        </p:nvSpPr>
        <p:spPr/>
        <p:txBody>
          <a:bodyPr/>
          <a:lstStyle/>
          <a:p>
            <a:r>
              <a:rPr lang="en-US" dirty="0" smtClean="0"/>
              <a:t>Secretary- records all things discussed by the committee</a:t>
            </a:r>
          </a:p>
          <a:p>
            <a:r>
              <a:rPr lang="en-US" dirty="0" smtClean="0"/>
              <a:t>Committee Leader- someone to keep the group on track with the creation of the bill</a:t>
            </a:r>
          </a:p>
          <a:p>
            <a:r>
              <a:rPr lang="en-US" dirty="0" smtClean="0"/>
              <a:t>Committee Speaker- this person will present the bill to the HOR.</a:t>
            </a:r>
          </a:p>
          <a:p>
            <a:r>
              <a:rPr lang="en-US" dirty="0" smtClean="0"/>
              <a:t>Committee Members- everyone at the table is a member, and is expected to be actively engaged in discussing the bill and requirements of the bill </a:t>
            </a:r>
          </a:p>
          <a:p>
            <a:endParaRPr lang="en-US" dirty="0"/>
          </a:p>
          <a:p>
            <a:r>
              <a:rPr lang="en-US" dirty="0" smtClean="0"/>
              <a:t>Each member of your committee represents a state </a:t>
            </a:r>
            <a:endParaRPr lang="en-US" dirty="0"/>
          </a:p>
        </p:txBody>
      </p:sp>
    </p:spTree>
    <p:extLst>
      <p:ext uri="{BB962C8B-B14F-4D97-AF65-F5344CB8AC3E}">
        <p14:creationId xmlns:p14="http://schemas.microsoft.com/office/powerpoint/2010/main" val="29442810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endParaRPr lang="en-US" dirty="0"/>
          </a:p>
        </p:txBody>
      </p:sp>
      <p:sp>
        <p:nvSpPr>
          <p:cNvPr id="3" name="Content Placeholder 2"/>
          <p:cNvSpPr>
            <a:spLocks noGrp="1"/>
          </p:cNvSpPr>
          <p:nvPr>
            <p:ph idx="1"/>
          </p:nvPr>
        </p:nvSpPr>
        <p:spPr/>
        <p:txBody>
          <a:bodyPr/>
          <a:lstStyle/>
          <a:p>
            <a:r>
              <a:rPr lang="en-US" dirty="0" smtClean="0"/>
              <a:t>Each person in the committee (table) has to present an idea for a bill</a:t>
            </a:r>
          </a:p>
          <a:p>
            <a:endParaRPr lang="en-US" dirty="0"/>
          </a:p>
          <a:p>
            <a:r>
              <a:rPr lang="en-US" dirty="0" smtClean="0"/>
              <a:t>As a committee vote and decide which idea you want to pursue and create</a:t>
            </a:r>
          </a:p>
          <a:p>
            <a:endParaRPr lang="en-US" dirty="0"/>
          </a:p>
          <a:p>
            <a:r>
              <a:rPr lang="en-US" dirty="0" smtClean="0"/>
              <a:t>Be very thorough in writing your bill</a:t>
            </a:r>
          </a:p>
          <a:p>
            <a:endParaRPr lang="en-US" dirty="0"/>
          </a:p>
          <a:p>
            <a:r>
              <a:rPr lang="en-US" dirty="0" smtClean="0"/>
              <a:t>YOU WILL HAVE 2 DAYS TO CREATE AND WRITE YOUR BILL</a:t>
            </a:r>
          </a:p>
          <a:p>
            <a:endParaRPr lang="en-US" dirty="0"/>
          </a:p>
          <a:p>
            <a:endParaRPr lang="en-US" dirty="0"/>
          </a:p>
        </p:txBody>
      </p:sp>
    </p:spTree>
    <p:extLst>
      <p:ext uri="{BB962C8B-B14F-4D97-AF65-F5344CB8AC3E}">
        <p14:creationId xmlns:p14="http://schemas.microsoft.com/office/powerpoint/2010/main" val="29649164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r>
              <a:rPr lang="en-US" dirty="0" smtClean="0"/>
              <a:t>Consider all possible consequences of the law</a:t>
            </a:r>
          </a:p>
          <a:p>
            <a:r>
              <a:rPr lang="en-US" dirty="0" smtClean="0"/>
              <a:t>Who will enforce this law</a:t>
            </a:r>
          </a:p>
          <a:p>
            <a:r>
              <a:rPr lang="en-US" dirty="0" smtClean="0"/>
              <a:t>How much will it cost</a:t>
            </a:r>
          </a:p>
          <a:p>
            <a:r>
              <a:rPr lang="en-US" dirty="0" smtClean="0"/>
              <a:t>If it costs money where will the money come from</a:t>
            </a:r>
          </a:p>
          <a:p>
            <a:r>
              <a:rPr lang="en-US" dirty="0" smtClean="0"/>
              <a:t>What are the benefits of the law</a:t>
            </a:r>
          </a:p>
          <a:p>
            <a:r>
              <a:rPr lang="en-US" dirty="0" smtClean="0"/>
              <a:t>Are there any negative outcomes to the law</a:t>
            </a:r>
            <a:endParaRPr lang="en-US" dirty="0"/>
          </a:p>
        </p:txBody>
      </p:sp>
    </p:spTree>
    <p:extLst>
      <p:ext uri="{BB962C8B-B14F-4D97-AF65-F5344CB8AC3E}">
        <p14:creationId xmlns:p14="http://schemas.microsoft.com/office/powerpoint/2010/main" val="767131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lstStyle/>
          <a:p>
            <a:r>
              <a:rPr lang="en-US" dirty="0" smtClean="0"/>
              <a:t>How does the constitution help separate the powers of the government and keep the powers of </a:t>
            </a:r>
            <a:r>
              <a:rPr lang="en-US" dirty="0" smtClean="0"/>
              <a:t>each branch of </a:t>
            </a:r>
            <a:r>
              <a:rPr lang="en-US" smtClean="0"/>
              <a:t>government </a:t>
            </a:r>
            <a:r>
              <a:rPr lang="en-US" smtClean="0"/>
              <a:t>in </a:t>
            </a:r>
            <a:r>
              <a:rPr lang="en-US" dirty="0" smtClean="0"/>
              <a:t>check and balanced?</a:t>
            </a:r>
            <a:endParaRPr lang="en-US" dirty="0"/>
          </a:p>
        </p:txBody>
      </p:sp>
    </p:spTree>
    <p:extLst>
      <p:ext uri="{BB962C8B-B14F-4D97-AF65-F5344CB8AC3E}">
        <p14:creationId xmlns:p14="http://schemas.microsoft.com/office/powerpoint/2010/main" val="35173096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your Bill</a:t>
            </a:r>
            <a:endParaRPr lang="en-US" dirty="0"/>
          </a:p>
        </p:txBody>
      </p:sp>
      <p:sp>
        <p:nvSpPr>
          <p:cNvPr id="3" name="Content Placeholder 2"/>
          <p:cNvSpPr>
            <a:spLocks noGrp="1"/>
          </p:cNvSpPr>
          <p:nvPr>
            <p:ph idx="1"/>
          </p:nvPr>
        </p:nvSpPr>
        <p:spPr>
          <a:xfrm>
            <a:off x="838200" y="1825625"/>
            <a:ext cx="10515600" cy="4762744"/>
          </a:xfrm>
        </p:spPr>
        <p:txBody>
          <a:bodyPr>
            <a:normAutofit fontScale="92500" lnSpcReduction="20000"/>
          </a:bodyPr>
          <a:lstStyle/>
          <a:p>
            <a:r>
              <a:rPr lang="en-US" dirty="0" smtClean="0"/>
              <a:t>Mr. Dexter will be the Speaker of the House</a:t>
            </a:r>
          </a:p>
          <a:p>
            <a:endParaRPr lang="en-US" dirty="0"/>
          </a:p>
          <a:p>
            <a:r>
              <a:rPr lang="en-US" dirty="0" smtClean="0"/>
              <a:t>We need a secretary to take notes on the proceedings</a:t>
            </a:r>
          </a:p>
          <a:p>
            <a:endParaRPr lang="en-US" dirty="0"/>
          </a:p>
          <a:p>
            <a:r>
              <a:rPr lang="en-US" dirty="0" smtClean="0"/>
              <a:t>As the speaker for your committee you will be given 3-5 minutes to present you bill</a:t>
            </a:r>
          </a:p>
          <a:p>
            <a:pPr lvl="1"/>
            <a:r>
              <a:rPr lang="en-US" dirty="0" smtClean="0"/>
              <a:t>The speaker can use a 3x5 notecard for notes on their bill</a:t>
            </a:r>
          </a:p>
          <a:p>
            <a:pPr lvl="1"/>
            <a:endParaRPr lang="en-US" dirty="0"/>
          </a:p>
          <a:p>
            <a:r>
              <a:rPr lang="en-US" dirty="0" smtClean="0"/>
              <a:t>There will be a 5 minutes period for members of the HOR to come forward and give their opinions on the bill</a:t>
            </a:r>
          </a:p>
          <a:p>
            <a:endParaRPr lang="en-US" dirty="0"/>
          </a:p>
          <a:p>
            <a:r>
              <a:rPr lang="en-US" dirty="0" smtClean="0"/>
              <a:t>After that 5 minute period the house will vote on the bill</a:t>
            </a:r>
          </a:p>
          <a:p>
            <a:pPr marL="0" indent="0">
              <a:buNone/>
            </a:pPr>
            <a:endParaRPr lang="en-US" dirty="0" smtClean="0"/>
          </a:p>
        </p:txBody>
      </p:sp>
    </p:spTree>
    <p:extLst>
      <p:ext uri="{BB962C8B-B14F-4D97-AF65-F5344CB8AC3E}">
        <p14:creationId xmlns:p14="http://schemas.microsoft.com/office/powerpoint/2010/main" val="13845648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908"/>
            <a:ext cx="10515600" cy="6307015"/>
          </a:xfrm>
        </p:spPr>
        <p:txBody>
          <a:bodyPr/>
          <a:lstStyle/>
          <a:p>
            <a:r>
              <a:rPr lang="en-US" dirty="0" smtClean="0"/>
              <a:t>After the debates and discussion are done the Speaker of House will ask for a vote</a:t>
            </a:r>
          </a:p>
          <a:p>
            <a:endParaRPr lang="en-US" dirty="0"/>
          </a:p>
          <a:p>
            <a:r>
              <a:rPr lang="en-US" dirty="0" smtClean="0"/>
              <a:t>If there is a majority vote it passes and will move on to the Senate</a:t>
            </a:r>
          </a:p>
          <a:p>
            <a:endParaRPr lang="en-US" dirty="0"/>
          </a:p>
          <a:p>
            <a:endParaRPr lang="en-US" dirty="0" smtClean="0"/>
          </a:p>
          <a:p>
            <a:r>
              <a:rPr lang="en-US" dirty="0" smtClean="0"/>
              <a:t>AT the senate we will take one person from each table to represent the Senate </a:t>
            </a:r>
          </a:p>
          <a:p>
            <a:pPr lvl="1"/>
            <a:r>
              <a:rPr lang="en-US" dirty="0" smtClean="0"/>
              <a:t>Notice the difference in size</a:t>
            </a:r>
          </a:p>
          <a:p>
            <a:pPr lvl="1"/>
            <a:endParaRPr lang="en-US" dirty="0"/>
          </a:p>
          <a:p>
            <a:r>
              <a:rPr lang="en-US" dirty="0" smtClean="0"/>
              <a:t>The senate will have 5 minutes to discuss the bill and vote on it. If it passes by a majority it will go to the President (Mr. Dexter) if it doesn’t pass it will go back to the HOR with the objections to the bill </a:t>
            </a:r>
          </a:p>
        </p:txBody>
      </p:sp>
    </p:spTree>
    <p:extLst>
      <p:ext uri="{BB962C8B-B14F-4D97-AF65-F5344CB8AC3E}">
        <p14:creationId xmlns:p14="http://schemas.microsoft.com/office/powerpoint/2010/main" val="6263562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it passes both houses of Congress the President will go over each bill and either sign it, veto it, or even pocket veto the bill.</a:t>
            </a:r>
          </a:p>
          <a:p>
            <a:endParaRPr lang="en-US" dirty="0"/>
          </a:p>
          <a:p>
            <a:endParaRPr lang="en-US" dirty="0" smtClean="0"/>
          </a:p>
          <a:p>
            <a:endParaRPr lang="en-US" dirty="0"/>
          </a:p>
          <a:p>
            <a:r>
              <a:rPr lang="en-US" dirty="0" smtClean="0"/>
              <a:t>What have we learned about the process of passing a bill?</a:t>
            </a:r>
            <a:endParaRPr lang="en-US" dirty="0"/>
          </a:p>
        </p:txBody>
      </p:sp>
    </p:spTree>
    <p:extLst>
      <p:ext uri="{BB962C8B-B14F-4D97-AF65-F5344CB8AC3E}">
        <p14:creationId xmlns:p14="http://schemas.microsoft.com/office/powerpoint/2010/main" val="18950355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a:t>
            </a:r>
            <a:endParaRPr lang="en-US" dirty="0"/>
          </a:p>
        </p:txBody>
      </p:sp>
      <p:sp>
        <p:nvSpPr>
          <p:cNvPr id="3" name="Content Placeholder 2"/>
          <p:cNvSpPr>
            <a:spLocks noGrp="1"/>
          </p:cNvSpPr>
          <p:nvPr>
            <p:ph idx="1"/>
          </p:nvPr>
        </p:nvSpPr>
        <p:spPr/>
        <p:txBody>
          <a:bodyPr/>
          <a:lstStyle/>
          <a:p>
            <a:r>
              <a:rPr lang="en-US" dirty="0" smtClean="0"/>
              <a:t>Is the way we pass a bill the best possible way to pass a bill? </a:t>
            </a:r>
            <a:r>
              <a:rPr lang="en-US" dirty="0"/>
              <a:t>O</a:t>
            </a:r>
            <a:r>
              <a:rPr lang="en-US" dirty="0" smtClean="0"/>
              <a:t>r is there a better way to create, and pass a bill to make it a law?</a:t>
            </a:r>
            <a:endParaRPr lang="en-US" dirty="0"/>
          </a:p>
        </p:txBody>
      </p:sp>
    </p:spTree>
    <p:extLst>
      <p:ext uri="{BB962C8B-B14F-4D97-AF65-F5344CB8AC3E}">
        <p14:creationId xmlns:p14="http://schemas.microsoft.com/office/powerpoint/2010/main" val="14415233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Practice Civics Test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36199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will take a practice Civics test</a:t>
            </a:r>
          </a:p>
          <a:p>
            <a:endParaRPr lang="en-US" dirty="0"/>
          </a:p>
          <a:p>
            <a:r>
              <a:rPr lang="en-US" dirty="0" smtClean="0"/>
              <a:t>The purpose of the test is not to be graded but to show you what the test will be like if you have to take it to graduate</a:t>
            </a:r>
          </a:p>
          <a:p>
            <a:endParaRPr lang="en-US" dirty="0"/>
          </a:p>
          <a:p>
            <a:r>
              <a:rPr lang="en-US" dirty="0" smtClean="0"/>
              <a:t>DO NOT </a:t>
            </a:r>
            <a:r>
              <a:rPr lang="en-US" smtClean="0"/>
              <a:t>JUST GUESS!!! </a:t>
            </a:r>
            <a:r>
              <a:rPr lang="en-US" dirty="0" smtClean="0"/>
              <a:t>Take it seriously.</a:t>
            </a:r>
            <a:endParaRPr lang="en-US" dirty="0"/>
          </a:p>
        </p:txBody>
      </p:sp>
    </p:spTree>
    <p:extLst>
      <p:ext uri="{BB962C8B-B14F-4D97-AF65-F5344CB8AC3E}">
        <p14:creationId xmlns:p14="http://schemas.microsoft.com/office/powerpoint/2010/main" val="1491405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Principles of the Constitution</a:t>
            </a:r>
            <a:endParaRPr lang="en-US" dirty="0"/>
          </a:p>
        </p:txBody>
      </p:sp>
      <p:sp>
        <p:nvSpPr>
          <p:cNvPr id="3" name="Content Placeholder 2"/>
          <p:cNvSpPr>
            <a:spLocks noGrp="1"/>
          </p:cNvSpPr>
          <p:nvPr>
            <p:ph idx="1"/>
          </p:nvPr>
        </p:nvSpPr>
        <p:spPr/>
        <p:txBody>
          <a:bodyPr/>
          <a:lstStyle/>
          <a:p>
            <a:r>
              <a:rPr lang="en-US" dirty="0" smtClean="0"/>
              <a:t>Popular Sovereignty- a government in which the people rule (government by the people) </a:t>
            </a:r>
          </a:p>
          <a:p>
            <a:endParaRPr lang="en-US" dirty="0" smtClean="0"/>
          </a:p>
          <a:p>
            <a:r>
              <a:rPr lang="en-US" dirty="0" smtClean="0"/>
              <a:t>Republicanism- people exercise their power by voting for people into office to represent them in Congress and create laws</a:t>
            </a:r>
          </a:p>
          <a:p>
            <a:endParaRPr lang="en-US" dirty="0" smtClean="0"/>
          </a:p>
          <a:p>
            <a:r>
              <a:rPr lang="en-US" dirty="0" smtClean="0"/>
              <a:t>Federalism- the separation of powers between the state and national governments</a:t>
            </a:r>
          </a:p>
        </p:txBody>
      </p:sp>
    </p:spTree>
    <p:extLst>
      <p:ext uri="{BB962C8B-B14F-4D97-AF65-F5344CB8AC3E}">
        <p14:creationId xmlns:p14="http://schemas.microsoft.com/office/powerpoint/2010/main" val="229612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629"/>
            <a:ext cx="10515600" cy="5909334"/>
          </a:xfrm>
        </p:spPr>
        <p:txBody>
          <a:bodyPr/>
          <a:lstStyle/>
          <a:p>
            <a:r>
              <a:rPr lang="en-US" dirty="0"/>
              <a:t>Separation of </a:t>
            </a:r>
            <a:r>
              <a:rPr lang="en-US" dirty="0" smtClean="0"/>
              <a:t>Powers- the idea behind the decision to divide the government into 3 different branches</a:t>
            </a:r>
          </a:p>
          <a:p>
            <a:endParaRPr lang="en-US" dirty="0"/>
          </a:p>
          <a:p>
            <a:r>
              <a:rPr lang="en-US" dirty="0" smtClean="0"/>
              <a:t>Checks and Balances- this system gives each branch of government the ability to limit the actions of the other 2 branches of government</a:t>
            </a:r>
          </a:p>
          <a:p>
            <a:endParaRPr lang="en-US" dirty="0" smtClean="0"/>
          </a:p>
          <a:p>
            <a:r>
              <a:rPr lang="en-US" dirty="0" smtClean="0"/>
              <a:t>Limited Government- no matter who you are, you must obey the law</a:t>
            </a:r>
          </a:p>
          <a:p>
            <a:endParaRPr lang="en-US" dirty="0" smtClean="0"/>
          </a:p>
          <a:p>
            <a:r>
              <a:rPr lang="en-US" dirty="0" smtClean="0"/>
              <a:t>Individual Rights- these are protected by the Bill of Rights</a:t>
            </a:r>
            <a:endParaRPr lang="en-US" dirty="0"/>
          </a:p>
        </p:txBody>
      </p:sp>
    </p:spTree>
    <p:extLst>
      <p:ext uri="{BB962C8B-B14F-4D97-AF65-F5344CB8AC3E}">
        <p14:creationId xmlns:p14="http://schemas.microsoft.com/office/powerpoint/2010/main" val="236027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a:xfrm>
            <a:off x="838200" y="1406769"/>
            <a:ext cx="10515600" cy="5134708"/>
          </a:xfrm>
        </p:spPr>
        <p:txBody>
          <a:bodyPr>
            <a:normAutofit/>
          </a:bodyPr>
          <a:lstStyle/>
          <a:p>
            <a:pPr marL="0" indent="0">
              <a:buNone/>
            </a:pPr>
            <a:r>
              <a:rPr lang="en-US" sz="4000" dirty="0" smtClean="0"/>
              <a:t>We the people of the United States, in order to </a:t>
            </a:r>
            <a:r>
              <a:rPr lang="en-US" sz="4000" dirty="0" smtClean="0">
                <a:solidFill>
                  <a:srgbClr val="FF0000"/>
                </a:solidFill>
              </a:rPr>
              <a:t>form a more perfect Union</a:t>
            </a:r>
            <a:r>
              <a:rPr lang="en-US" sz="4000" dirty="0" smtClean="0"/>
              <a:t>, </a:t>
            </a:r>
            <a:r>
              <a:rPr lang="en-US" sz="4000" dirty="0" smtClean="0">
                <a:solidFill>
                  <a:srgbClr val="00B050"/>
                </a:solidFill>
              </a:rPr>
              <a:t>establish justice</a:t>
            </a:r>
            <a:r>
              <a:rPr lang="en-US" sz="4000" dirty="0" smtClean="0"/>
              <a:t>, </a:t>
            </a:r>
            <a:r>
              <a:rPr lang="en-US" sz="4000" dirty="0" smtClean="0">
                <a:solidFill>
                  <a:schemeClr val="accent2"/>
                </a:solidFill>
              </a:rPr>
              <a:t>insure domestic tranquility</a:t>
            </a:r>
            <a:r>
              <a:rPr lang="en-US" sz="4000" dirty="0" smtClean="0"/>
              <a:t>, </a:t>
            </a:r>
            <a:r>
              <a:rPr lang="en-US" sz="4000" dirty="0" smtClean="0">
                <a:solidFill>
                  <a:srgbClr val="FF0066"/>
                </a:solidFill>
              </a:rPr>
              <a:t>provide for the common defense</a:t>
            </a:r>
            <a:r>
              <a:rPr lang="en-US" sz="4000" dirty="0" smtClean="0"/>
              <a:t>, </a:t>
            </a:r>
            <a:r>
              <a:rPr lang="en-US" sz="4000" dirty="0" smtClean="0">
                <a:solidFill>
                  <a:srgbClr val="0000FF"/>
                </a:solidFill>
              </a:rPr>
              <a:t>promote the general welfare</a:t>
            </a:r>
            <a:r>
              <a:rPr lang="en-US" sz="4000" dirty="0" smtClean="0"/>
              <a:t>, and </a:t>
            </a:r>
            <a:r>
              <a:rPr lang="en-US" sz="4000" dirty="0" smtClean="0">
                <a:solidFill>
                  <a:srgbClr val="660066"/>
                </a:solidFill>
              </a:rPr>
              <a:t>secure the blessings of liberty to ourselves and our posterity</a:t>
            </a:r>
            <a:r>
              <a:rPr lang="en-US" sz="4000" dirty="0" smtClean="0"/>
              <a:t>, do ordain and establish this Constitution for the United States of America.</a:t>
            </a:r>
            <a:endParaRPr lang="en-US" sz="4000" dirty="0"/>
          </a:p>
        </p:txBody>
      </p:sp>
    </p:spTree>
    <p:extLst>
      <p:ext uri="{BB962C8B-B14F-4D97-AF65-F5344CB8AC3E}">
        <p14:creationId xmlns:p14="http://schemas.microsoft.com/office/powerpoint/2010/main" val="333708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Form a more perfect Union- create a nation in which states work together</a:t>
            </a:r>
          </a:p>
          <a:p>
            <a:endParaRPr lang="en-US" dirty="0"/>
          </a:p>
          <a:p>
            <a:r>
              <a:rPr lang="en-US" dirty="0" smtClean="0"/>
              <a:t>Establish justice- make laws and set up courts</a:t>
            </a:r>
          </a:p>
          <a:p>
            <a:endParaRPr lang="en-US" dirty="0"/>
          </a:p>
          <a:p>
            <a:endParaRPr lang="en-US" dirty="0" smtClean="0"/>
          </a:p>
          <a:p>
            <a:r>
              <a:rPr lang="en-US" dirty="0" smtClean="0"/>
              <a:t>Insure domestic tranquility- peace within the country</a:t>
            </a:r>
            <a:endParaRPr lang="en-US" dirty="0"/>
          </a:p>
        </p:txBody>
      </p:sp>
    </p:spTree>
    <p:extLst>
      <p:ext uri="{BB962C8B-B14F-4D97-AF65-F5344CB8AC3E}">
        <p14:creationId xmlns:p14="http://schemas.microsoft.com/office/powerpoint/2010/main" val="177231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Provide for the common defense- protect the country from attack</a:t>
            </a:r>
          </a:p>
          <a:p>
            <a:endParaRPr lang="en-US" dirty="0"/>
          </a:p>
          <a:p>
            <a:r>
              <a:rPr lang="en-US" dirty="0" smtClean="0"/>
              <a:t>Promote the general welfare- contribute to the happiness and well being of all people</a:t>
            </a:r>
          </a:p>
          <a:p>
            <a:endParaRPr lang="en-US" dirty="0"/>
          </a:p>
          <a:p>
            <a:r>
              <a:rPr lang="en-US" dirty="0" smtClean="0"/>
              <a:t>Secure the blessings of liberty to ourselves and our posterity- make sure the future citizens remain free</a:t>
            </a:r>
            <a:endParaRPr lang="en-US" dirty="0"/>
          </a:p>
        </p:txBody>
      </p:sp>
    </p:spTree>
    <p:extLst>
      <p:ext uri="{BB962C8B-B14F-4D97-AF65-F5344CB8AC3E}">
        <p14:creationId xmlns:p14="http://schemas.microsoft.com/office/powerpoint/2010/main" val="325982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1873</Words>
  <Application>Microsoft Office PowerPoint</Application>
  <PresentationFormat>Widescreen</PresentationFormat>
  <Paragraphs>249</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The Constitution Unit</vt:lpstr>
      <vt:lpstr>Pre-test</vt:lpstr>
      <vt:lpstr>Preamble &amp; Articles 1-3</vt:lpstr>
      <vt:lpstr>EQ</vt:lpstr>
      <vt:lpstr>7 Principles of the Constitution</vt:lpstr>
      <vt:lpstr>PowerPoint Presentation</vt:lpstr>
      <vt:lpstr>Preamble</vt:lpstr>
      <vt:lpstr>PowerPoint Presentation</vt:lpstr>
      <vt:lpstr>PowerPoint Presentation</vt:lpstr>
      <vt:lpstr>Vocabulary- pages 248-265 USE THE BOOK!!!!!!</vt:lpstr>
      <vt:lpstr>Group Activity </vt:lpstr>
      <vt:lpstr>PowerPoint Presentation</vt:lpstr>
      <vt:lpstr>Questions </vt:lpstr>
      <vt:lpstr>PowerPoint Presentation</vt:lpstr>
      <vt:lpstr>Articles 4-7</vt:lpstr>
      <vt:lpstr>EQs</vt:lpstr>
      <vt:lpstr>PowerPoint Presentation</vt:lpstr>
      <vt:lpstr>Ratification</vt:lpstr>
      <vt:lpstr>Bill of Rights</vt:lpstr>
      <vt:lpstr>EQ</vt:lpstr>
      <vt:lpstr>Vocabulary for the Amendments- pgs. 266- </vt:lpstr>
      <vt:lpstr>Activity </vt:lpstr>
      <vt:lpstr>Discussion</vt:lpstr>
      <vt:lpstr>Case Study for  1st and 2nd Amendments</vt:lpstr>
      <vt:lpstr>EQ</vt:lpstr>
      <vt:lpstr>1st Amendment</vt:lpstr>
      <vt:lpstr>2nd Amendment </vt:lpstr>
      <vt:lpstr>Reflection </vt:lpstr>
      <vt:lpstr>Amendments 11-27</vt:lpstr>
      <vt:lpstr>EQ</vt:lpstr>
      <vt:lpstr>Pictionary</vt:lpstr>
      <vt:lpstr>Rules</vt:lpstr>
      <vt:lpstr>Writing Assignment</vt:lpstr>
      <vt:lpstr>Creating and Passing a Bill</vt:lpstr>
      <vt:lpstr>EQ</vt:lpstr>
      <vt:lpstr>Activity</vt:lpstr>
      <vt:lpstr>Your Committee</vt:lpstr>
      <vt:lpstr>Requirements </vt:lpstr>
      <vt:lpstr>Things to Consider</vt:lpstr>
      <vt:lpstr>Present your Bill</vt:lpstr>
      <vt:lpstr>PowerPoint Presentation</vt:lpstr>
      <vt:lpstr>PowerPoint Presentation</vt:lpstr>
      <vt:lpstr>EQ</vt:lpstr>
      <vt:lpstr>Practice Civics Test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dc:title>
  <dc:creator>Travis J. Dexter</dc:creator>
  <cp:lastModifiedBy>Travis J. Dexter</cp:lastModifiedBy>
  <cp:revision>56</cp:revision>
  <cp:lastPrinted>2016-01-28T14:46:59Z</cp:lastPrinted>
  <dcterms:created xsi:type="dcterms:W3CDTF">2016-01-11T21:16:59Z</dcterms:created>
  <dcterms:modified xsi:type="dcterms:W3CDTF">2016-01-28T15:06:36Z</dcterms:modified>
</cp:coreProperties>
</file>