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80" r:id="rId2"/>
    <p:sldId id="279" r:id="rId3"/>
    <p:sldId id="257" r:id="rId4"/>
    <p:sldId id="258" r:id="rId5"/>
    <p:sldId id="259" r:id="rId6"/>
    <p:sldId id="260" r:id="rId7"/>
    <p:sldId id="261" r:id="rId8"/>
    <p:sldId id="262" r:id="rId9"/>
    <p:sldId id="271" r:id="rId10"/>
    <p:sldId id="263" r:id="rId11"/>
    <p:sldId id="264" r:id="rId12"/>
    <p:sldId id="272" r:id="rId13"/>
    <p:sldId id="265" r:id="rId14"/>
    <p:sldId id="273" r:id="rId15"/>
    <p:sldId id="266" r:id="rId16"/>
    <p:sldId id="267" r:id="rId17"/>
    <p:sldId id="268" r:id="rId18"/>
    <p:sldId id="274" r:id="rId19"/>
    <p:sldId id="275" r:id="rId20"/>
    <p:sldId id="269" r:id="rId21"/>
    <p:sldId id="276" r:id="rId22"/>
    <p:sldId id="277" r:id="rId23"/>
    <p:sldId id="278" r:id="rId24"/>
    <p:sldId id="270"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91435C-9198-4162-BA32-A5AC093A97C7}" type="doc">
      <dgm:prSet loTypeId="urn:microsoft.com/office/officeart/2005/8/layout/venn1" loCatId="relationship" qsTypeId="urn:microsoft.com/office/officeart/2005/8/quickstyle/simple1" qsCatId="simple" csTypeId="urn:microsoft.com/office/officeart/2005/8/colors/accent1_2" csCatId="accent1" phldr="1"/>
      <dgm:spPr/>
    </dgm:pt>
    <dgm:pt modelId="{2D9F1EAB-C7F3-456B-8459-444CC82075C6}">
      <dgm:prSet phldrT="[Text]"/>
      <dgm:spPr>
        <a:solidFill>
          <a:srgbClr val="FF0000">
            <a:alpha val="50000"/>
          </a:srgbClr>
        </a:solidFill>
      </dgm:spPr>
      <dgm:t>
        <a:bodyPr/>
        <a:lstStyle/>
        <a:p>
          <a:r>
            <a:rPr lang="en-US" dirty="0" smtClean="0"/>
            <a:t>National Government: powers given by the constitution</a:t>
          </a:r>
          <a:endParaRPr lang="en-US" dirty="0"/>
        </a:p>
      </dgm:t>
    </dgm:pt>
    <dgm:pt modelId="{466F898F-E57A-4578-822F-9584FD4427E0}" type="parTrans" cxnId="{AB2654F1-EA10-4C89-906F-AD75917E2970}">
      <dgm:prSet/>
      <dgm:spPr/>
      <dgm:t>
        <a:bodyPr/>
        <a:lstStyle/>
        <a:p>
          <a:endParaRPr lang="en-US"/>
        </a:p>
      </dgm:t>
    </dgm:pt>
    <dgm:pt modelId="{155D7831-A018-46B1-81AA-4F32AF3959A9}" type="sibTrans" cxnId="{AB2654F1-EA10-4C89-906F-AD75917E2970}">
      <dgm:prSet/>
      <dgm:spPr/>
      <dgm:t>
        <a:bodyPr/>
        <a:lstStyle/>
        <a:p>
          <a:endParaRPr lang="en-US"/>
        </a:p>
      </dgm:t>
    </dgm:pt>
    <dgm:pt modelId="{779FF5BB-CEF0-497E-9A1E-69E83D1906C6}">
      <dgm:prSet phldrT="[Text]"/>
      <dgm:spPr>
        <a:solidFill>
          <a:schemeClr val="tx2">
            <a:alpha val="50000"/>
          </a:schemeClr>
        </a:solidFill>
      </dgm:spPr>
      <dgm:t>
        <a:bodyPr/>
        <a:lstStyle/>
        <a:p>
          <a:r>
            <a:rPr lang="en-US" dirty="0" smtClean="0"/>
            <a:t>State Governments: powers not granted to the national government or denied to the states</a:t>
          </a:r>
          <a:endParaRPr lang="en-US" dirty="0"/>
        </a:p>
      </dgm:t>
    </dgm:pt>
    <dgm:pt modelId="{0B9A9E82-E50E-45CA-84CA-A9B06FBFD053}" type="parTrans" cxnId="{551C7407-0D4E-4DB7-99F8-0FFF07E6856E}">
      <dgm:prSet/>
      <dgm:spPr/>
      <dgm:t>
        <a:bodyPr/>
        <a:lstStyle/>
        <a:p>
          <a:endParaRPr lang="en-US"/>
        </a:p>
      </dgm:t>
    </dgm:pt>
    <dgm:pt modelId="{F6EA25EC-1480-4365-B72F-EBC430F02EC4}" type="sibTrans" cxnId="{551C7407-0D4E-4DB7-99F8-0FFF07E6856E}">
      <dgm:prSet/>
      <dgm:spPr/>
      <dgm:t>
        <a:bodyPr/>
        <a:lstStyle/>
        <a:p>
          <a:endParaRPr lang="en-US"/>
        </a:p>
      </dgm:t>
    </dgm:pt>
    <dgm:pt modelId="{D45DB17B-56F0-4921-9AF7-3CCB6EB4DD23}" type="pres">
      <dgm:prSet presAssocID="{C891435C-9198-4162-BA32-A5AC093A97C7}" presName="compositeShape" presStyleCnt="0">
        <dgm:presLayoutVars>
          <dgm:chMax val="7"/>
          <dgm:dir/>
          <dgm:resizeHandles val="exact"/>
        </dgm:presLayoutVars>
      </dgm:prSet>
      <dgm:spPr/>
    </dgm:pt>
    <dgm:pt modelId="{9AB96786-7CD3-4F39-8712-B6AF5B1602EE}" type="pres">
      <dgm:prSet presAssocID="{2D9F1EAB-C7F3-456B-8459-444CC82075C6}" presName="circ1" presStyleLbl="vennNode1" presStyleIdx="0" presStyleCnt="2" custLinFactNeighborX="557" custLinFactNeighborY="-724"/>
      <dgm:spPr/>
      <dgm:t>
        <a:bodyPr/>
        <a:lstStyle/>
        <a:p>
          <a:endParaRPr lang="en-US"/>
        </a:p>
      </dgm:t>
    </dgm:pt>
    <dgm:pt modelId="{4ED3584B-BA40-40D6-B25A-8390AEA9CC9B}" type="pres">
      <dgm:prSet presAssocID="{2D9F1EAB-C7F3-456B-8459-444CC82075C6}" presName="circ1Tx" presStyleLbl="revTx" presStyleIdx="0" presStyleCnt="0">
        <dgm:presLayoutVars>
          <dgm:chMax val="0"/>
          <dgm:chPref val="0"/>
          <dgm:bulletEnabled val="1"/>
        </dgm:presLayoutVars>
      </dgm:prSet>
      <dgm:spPr/>
      <dgm:t>
        <a:bodyPr/>
        <a:lstStyle/>
        <a:p>
          <a:endParaRPr lang="en-US"/>
        </a:p>
      </dgm:t>
    </dgm:pt>
    <dgm:pt modelId="{D3C91AF1-27B5-49D2-8887-97FAAF04E459}" type="pres">
      <dgm:prSet presAssocID="{779FF5BB-CEF0-497E-9A1E-69E83D1906C6}" presName="circ2" presStyleLbl="vennNode1" presStyleIdx="1" presStyleCnt="2" custLinFactNeighborX="-809" custLinFactNeighborY="813"/>
      <dgm:spPr/>
      <dgm:t>
        <a:bodyPr/>
        <a:lstStyle/>
        <a:p>
          <a:endParaRPr lang="en-US"/>
        </a:p>
      </dgm:t>
    </dgm:pt>
    <dgm:pt modelId="{40AEE83E-B6FE-445E-8315-D27B3110461E}" type="pres">
      <dgm:prSet presAssocID="{779FF5BB-CEF0-497E-9A1E-69E83D1906C6}" presName="circ2Tx" presStyleLbl="revTx" presStyleIdx="0" presStyleCnt="0">
        <dgm:presLayoutVars>
          <dgm:chMax val="0"/>
          <dgm:chPref val="0"/>
          <dgm:bulletEnabled val="1"/>
        </dgm:presLayoutVars>
      </dgm:prSet>
      <dgm:spPr/>
      <dgm:t>
        <a:bodyPr/>
        <a:lstStyle/>
        <a:p>
          <a:endParaRPr lang="en-US"/>
        </a:p>
      </dgm:t>
    </dgm:pt>
  </dgm:ptLst>
  <dgm:cxnLst>
    <dgm:cxn modelId="{A0B308DE-4249-47F8-9721-DA1A8774DE79}" type="presOf" srcId="{2D9F1EAB-C7F3-456B-8459-444CC82075C6}" destId="{4ED3584B-BA40-40D6-B25A-8390AEA9CC9B}" srcOrd="1" destOrd="0" presId="urn:microsoft.com/office/officeart/2005/8/layout/venn1"/>
    <dgm:cxn modelId="{29611840-EA95-4BF7-A90E-E4C49358F21F}" type="presOf" srcId="{2D9F1EAB-C7F3-456B-8459-444CC82075C6}" destId="{9AB96786-7CD3-4F39-8712-B6AF5B1602EE}" srcOrd="0" destOrd="0" presId="urn:microsoft.com/office/officeart/2005/8/layout/venn1"/>
    <dgm:cxn modelId="{B8DFBCC4-15F6-4CAA-A154-137AC119813E}" type="presOf" srcId="{779FF5BB-CEF0-497E-9A1E-69E83D1906C6}" destId="{D3C91AF1-27B5-49D2-8887-97FAAF04E459}" srcOrd="0" destOrd="0" presId="urn:microsoft.com/office/officeart/2005/8/layout/venn1"/>
    <dgm:cxn modelId="{551C7407-0D4E-4DB7-99F8-0FFF07E6856E}" srcId="{C891435C-9198-4162-BA32-A5AC093A97C7}" destId="{779FF5BB-CEF0-497E-9A1E-69E83D1906C6}" srcOrd="1" destOrd="0" parTransId="{0B9A9E82-E50E-45CA-84CA-A9B06FBFD053}" sibTransId="{F6EA25EC-1480-4365-B72F-EBC430F02EC4}"/>
    <dgm:cxn modelId="{61D5F584-0996-4A89-AB2D-85CF1A6D1496}" type="presOf" srcId="{779FF5BB-CEF0-497E-9A1E-69E83D1906C6}" destId="{40AEE83E-B6FE-445E-8315-D27B3110461E}" srcOrd="1" destOrd="0" presId="urn:microsoft.com/office/officeart/2005/8/layout/venn1"/>
    <dgm:cxn modelId="{AB2654F1-EA10-4C89-906F-AD75917E2970}" srcId="{C891435C-9198-4162-BA32-A5AC093A97C7}" destId="{2D9F1EAB-C7F3-456B-8459-444CC82075C6}" srcOrd="0" destOrd="0" parTransId="{466F898F-E57A-4578-822F-9584FD4427E0}" sibTransId="{155D7831-A018-46B1-81AA-4F32AF3959A9}"/>
    <dgm:cxn modelId="{8A669DFE-A091-4FD8-AF16-F07FAFC1BF1E}" type="presOf" srcId="{C891435C-9198-4162-BA32-A5AC093A97C7}" destId="{D45DB17B-56F0-4921-9AF7-3CCB6EB4DD23}" srcOrd="0" destOrd="0" presId="urn:microsoft.com/office/officeart/2005/8/layout/venn1"/>
    <dgm:cxn modelId="{16CB8870-9068-43A2-8DA1-6305359EA277}" type="presParOf" srcId="{D45DB17B-56F0-4921-9AF7-3CCB6EB4DD23}" destId="{9AB96786-7CD3-4F39-8712-B6AF5B1602EE}" srcOrd="0" destOrd="0" presId="urn:microsoft.com/office/officeart/2005/8/layout/venn1"/>
    <dgm:cxn modelId="{4A21877B-CF9A-43F9-9E32-CE787D481EA3}" type="presParOf" srcId="{D45DB17B-56F0-4921-9AF7-3CCB6EB4DD23}" destId="{4ED3584B-BA40-40D6-B25A-8390AEA9CC9B}" srcOrd="1" destOrd="0" presId="urn:microsoft.com/office/officeart/2005/8/layout/venn1"/>
    <dgm:cxn modelId="{E2ED6EC7-9E47-4C41-8D23-B90CC28BDF18}" type="presParOf" srcId="{D45DB17B-56F0-4921-9AF7-3CCB6EB4DD23}" destId="{D3C91AF1-27B5-49D2-8887-97FAAF04E459}" srcOrd="2" destOrd="0" presId="urn:microsoft.com/office/officeart/2005/8/layout/venn1"/>
    <dgm:cxn modelId="{B739CEC3-CC01-47B2-B4EE-1959BD5FBF5A}" type="presParOf" srcId="{D45DB17B-56F0-4921-9AF7-3CCB6EB4DD23}" destId="{40AEE83E-B6FE-445E-8315-D27B3110461E}"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96786-7CD3-4F39-8712-B6AF5B1602EE}">
      <dsp:nvSpPr>
        <dsp:cNvPr id="0" name=""/>
        <dsp:cNvSpPr/>
      </dsp:nvSpPr>
      <dsp:spPr>
        <a:xfrm>
          <a:off x="228590" y="76185"/>
          <a:ext cx="4957444" cy="4957444"/>
        </a:xfrm>
        <a:prstGeom prst="ellipse">
          <a:avLst/>
        </a:prstGeom>
        <a:solidFill>
          <a:srgbClr val="FF00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66850">
            <a:lnSpc>
              <a:spcPct val="90000"/>
            </a:lnSpc>
            <a:spcBef>
              <a:spcPct val="0"/>
            </a:spcBef>
            <a:spcAft>
              <a:spcPct val="35000"/>
            </a:spcAft>
          </a:pPr>
          <a:r>
            <a:rPr lang="en-US" sz="3300" kern="1200" dirty="0" smtClean="0"/>
            <a:t>National Government: powers given by the constitution</a:t>
          </a:r>
          <a:endParaRPr lang="en-US" sz="3300" kern="1200" dirty="0"/>
        </a:p>
      </dsp:txBody>
      <dsp:txXfrm>
        <a:off x="920846" y="660774"/>
        <a:ext cx="2858346" cy="3788266"/>
      </dsp:txXfrm>
    </dsp:sp>
    <dsp:sp modelId="{D3C91AF1-27B5-49D2-8887-97FAAF04E459}">
      <dsp:nvSpPr>
        <dsp:cNvPr id="0" name=""/>
        <dsp:cNvSpPr/>
      </dsp:nvSpPr>
      <dsp:spPr>
        <a:xfrm>
          <a:off x="3733804" y="152381"/>
          <a:ext cx="4957444" cy="4957444"/>
        </a:xfrm>
        <a:prstGeom prst="ellipse">
          <a:avLst/>
        </a:prstGeom>
        <a:solidFill>
          <a:schemeClr val="tx2">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66850">
            <a:lnSpc>
              <a:spcPct val="90000"/>
            </a:lnSpc>
            <a:spcBef>
              <a:spcPct val="0"/>
            </a:spcBef>
            <a:spcAft>
              <a:spcPct val="35000"/>
            </a:spcAft>
          </a:pPr>
          <a:r>
            <a:rPr lang="en-US" sz="3300" kern="1200" dirty="0" smtClean="0"/>
            <a:t>State Governments: powers not granted to the national government or denied to the states</a:t>
          </a:r>
          <a:endParaRPr lang="en-US" sz="3300" kern="1200" dirty="0"/>
        </a:p>
      </dsp:txBody>
      <dsp:txXfrm>
        <a:off x="5140647" y="736970"/>
        <a:ext cx="2858346" cy="378826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7214B2A-A856-491E-B497-5D49F6DF779E}" type="datetimeFigureOut">
              <a:rPr lang="en-US" smtClean="0"/>
              <a:t>1/14/2019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39D541A-9BE0-4CBC-97B9-93D0B3749C49}" type="slidenum">
              <a:rPr lang="en-US" smtClean="0"/>
              <a:t>‹#›</a:t>
            </a:fld>
            <a:endParaRPr lang="en-US"/>
          </a:p>
        </p:txBody>
      </p:sp>
    </p:spTree>
    <p:extLst>
      <p:ext uri="{BB962C8B-B14F-4D97-AF65-F5344CB8AC3E}">
        <p14:creationId xmlns:p14="http://schemas.microsoft.com/office/powerpoint/2010/main" val="34264458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F530EA-1E50-4561-8F4B-52C5AFB7AFB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C953F-7924-4FA6-8220-BA4C61C86661}" type="slidenum">
              <a:rPr lang="en-US" smtClean="0"/>
              <a:t>‹#›</a:t>
            </a:fld>
            <a:endParaRPr lang="en-US"/>
          </a:p>
        </p:txBody>
      </p:sp>
    </p:spTree>
    <p:extLst>
      <p:ext uri="{BB962C8B-B14F-4D97-AF65-F5344CB8AC3E}">
        <p14:creationId xmlns:p14="http://schemas.microsoft.com/office/powerpoint/2010/main" val="159539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F530EA-1E50-4561-8F4B-52C5AFB7AFB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C953F-7924-4FA6-8220-BA4C61C86661}" type="slidenum">
              <a:rPr lang="en-US" smtClean="0"/>
              <a:t>‹#›</a:t>
            </a:fld>
            <a:endParaRPr lang="en-US"/>
          </a:p>
        </p:txBody>
      </p:sp>
    </p:spTree>
    <p:extLst>
      <p:ext uri="{BB962C8B-B14F-4D97-AF65-F5344CB8AC3E}">
        <p14:creationId xmlns:p14="http://schemas.microsoft.com/office/powerpoint/2010/main" val="764027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F530EA-1E50-4561-8F4B-52C5AFB7AFB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C953F-7924-4FA6-8220-BA4C61C86661}" type="slidenum">
              <a:rPr lang="en-US" smtClean="0"/>
              <a:t>‹#›</a:t>
            </a:fld>
            <a:endParaRPr lang="en-US"/>
          </a:p>
        </p:txBody>
      </p:sp>
    </p:spTree>
    <p:extLst>
      <p:ext uri="{BB962C8B-B14F-4D97-AF65-F5344CB8AC3E}">
        <p14:creationId xmlns:p14="http://schemas.microsoft.com/office/powerpoint/2010/main" val="3480283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F530EA-1E50-4561-8F4B-52C5AFB7AFB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C953F-7924-4FA6-8220-BA4C61C86661}" type="slidenum">
              <a:rPr lang="en-US" smtClean="0"/>
              <a:t>‹#›</a:t>
            </a:fld>
            <a:endParaRPr lang="en-US"/>
          </a:p>
        </p:txBody>
      </p:sp>
    </p:spTree>
    <p:extLst>
      <p:ext uri="{BB962C8B-B14F-4D97-AF65-F5344CB8AC3E}">
        <p14:creationId xmlns:p14="http://schemas.microsoft.com/office/powerpoint/2010/main" val="3566408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F530EA-1E50-4561-8F4B-52C5AFB7AFB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C953F-7924-4FA6-8220-BA4C61C86661}" type="slidenum">
              <a:rPr lang="en-US" smtClean="0"/>
              <a:t>‹#›</a:t>
            </a:fld>
            <a:endParaRPr lang="en-US"/>
          </a:p>
        </p:txBody>
      </p:sp>
    </p:spTree>
    <p:extLst>
      <p:ext uri="{BB962C8B-B14F-4D97-AF65-F5344CB8AC3E}">
        <p14:creationId xmlns:p14="http://schemas.microsoft.com/office/powerpoint/2010/main" val="2973200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F530EA-1E50-4561-8F4B-52C5AFB7AFBD}"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AC953F-7924-4FA6-8220-BA4C61C86661}" type="slidenum">
              <a:rPr lang="en-US" smtClean="0"/>
              <a:t>‹#›</a:t>
            </a:fld>
            <a:endParaRPr lang="en-US"/>
          </a:p>
        </p:txBody>
      </p:sp>
    </p:spTree>
    <p:extLst>
      <p:ext uri="{BB962C8B-B14F-4D97-AF65-F5344CB8AC3E}">
        <p14:creationId xmlns:p14="http://schemas.microsoft.com/office/powerpoint/2010/main" val="1034779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F530EA-1E50-4561-8F4B-52C5AFB7AFBD}" type="datetimeFigureOut">
              <a:rPr lang="en-US" smtClean="0"/>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AC953F-7924-4FA6-8220-BA4C61C86661}" type="slidenum">
              <a:rPr lang="en-US" smtClean="0"/>
              <a:t>‹#›</a:t>
            </a:fld>
            <a:endParaRPr lang="en-US"/>
          </a:p>
        </p:txBody>
      </p:sp>
    </p:spTree>
    <p:extLst>
      <p:ext uri="{BB962C8B-B14F-4D97-AF65-F5344CB8AC3E}">
        <p14:creationId xmlns:p14="http://schemas.microsoft.com/office/powerpoint/2010/main" val="2188008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F530EA-1E50-4561-8F4B-52C5AFB7AFBD}" type="datetimeFigureOut">
              <a:rPr lang="en-US" smtClean="0"/>
              <a:t>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AC953F-7924-4FA6-8220-BA4C61C86661}" type="slidenum">
              <a:rPr lang="en-US" smtClean="0"/>
              <a:t>‹#›</a:t>
            </a:fld>
            <a:endParaRPr lang="en-US"/>
          </a:p>
        </p:txBody>
      </p:sp>
    </p:spTree>
    <p:extLst>
      <p:ext uri="{BB962C8B-B14F-4D97-AF65-F5344CB8AC3E}">
        <p14:creationId xmlns:p14="http://schemas.microsoft.com/office/powerpoint/2010/main" val="3557218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F530EA-1E50-4561-8F4B-52C5AFB7AFBD}" type="datetimeFigureOut">
              <a:rPr lang="en-US" smtClean="0"/>
              <a:t>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AC953F-7924-4FA6-8220-BA4C61C86661}" type="slidenum">
              <a:rPr lang="en-US" smtClean="0"/>
              <a:t>‹#›</a:t>
            </a:fld>
            <a:endParaRPr lang="en-US"/>
          </a:p>
        </p:txBody>
      </p:sp>
    </p:spTree>
    <p:extLst>
      <p:ext uri="{BB962C8B-B14F-4D97-AF65-F5344CB8AC3E}">
        <p14:creationId xmlns:p14="http://schemas.microsoft.com/office/powerpoint/2010/main" val="4210653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F530EA-1E50-4561-8F4B-52C5AFB7AFBD}"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AC953F-7924-4FA6-8220-BA4C61C86661}" type="slidenum">
              <a:rPr lang="en-US" smtClean="0"/>
              <a:t>‹#›</a:t>
            </a:fld>
            <a:endParaRPr lang="en-US"/>
          </a:p>
        </p:txBody>
      </p:sp>
    </p:spTree>
    <p:extLst>
      <p:ext uri="{BB962C8B-B14F-4D97-AF65-F5344CB8AC3E}">
        <p14:creationId xmlns:p14="http://schemas.microsoft.com/office/powerpoint/2010/main" val="592434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F530EA-1E50-4561-8F4B-52C5AFB7AFBD}"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AC953F-7924-4FA6-8220-BA4C61C86661}" type="slidenum">
              <a:rPr lang="en-US" smtClean="0"/>
              <a:t>‹#›</a:t>
            </a:fld>
            <a:endParaRPr lang="en-US"/>
          </a:p>
        </p:txBody>
      </p:sp>
    </p:spTree>
    <p:extLst>
      <p:ext uri="{BB962C8B-B14F-4D97-AF65-F5344CB8AC3E}">
        <p14:creationId xmlns:p14="http://schemas.microsoft.com/office/powerpoint/2010/main" val="2113943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F530EA-1E50-4561-8F4B-52C5AFB7AFBD}" type="datetimeFigureOut">
              <a:rPr lang="en-US" smtClean="0"/>
              <a:t>1/14/2019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AC953F-7924-4FA6-8220-BA4C61C86661}" type="slidenum">
              <a:rPr lang="en-US" smtClean="0"/>
              <a:t>‹#›</a:t>
            </a:fld>
            <a:endParaRPr lang="en-US"/>
          </a:p>
        </p:txBody>
      </p:sp>
    </p:spTree>
    <p:extLst>
      <p:ext uri="{BB962C8B-B14F-4D97-AF65-F5344CB8AC3E}">
        <p14:creationId xmlns:p14="http://schemas.microsoft.com/office/powerpoint/2010/main" val="7833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Constitutional Convention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482229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Virginia Plan</a:t>
            </a:r>
            <a:endParaRPr lang="en-US" dirty="0"/>
          </a:p>
        </p:txBody>
      </p:sp>
      <p:sp>
        <p:nvSpPr>
          <p:cNvPr id="3" name="Content Placeholder 2"/>
          <p:cNvSpPr>
            <a:spLocks noGrp="1"/>
          </p:cNvSpPr>
          <p:nvPr>
            <p:ph idx="1"/>
          </p:nvPr>
        </p:nvSpPr>
        <p:spPr/>
        <p:txBody>
          <a:bodyPr/>
          <a:lstStyle/>
          <a:p>
            <a:r>
              <a:rPr lang="en-US" dirty="0" smtClean="0"/>
              <a:t>Legislature would have powers to tax, and regulate foreign and interstate commerce </a:t>
            </a:r>
            <a:r>
              <a:rPr lang="en-US" sz="2400" dirty="0" smtClean="0"/>
              <a:t>(NJP)</a:t>
            </a:r>
          </a:p>
          <a:p>
            <a:r>
              <a:rPr lang="en-US" dirty="0" smtClean="0"/>
              <a:t>National legislature could veto any state law and could use force to enforce it</a:t>
            </a:r>
          </a:p>
          <a:p>
            <a:r>
              <a:rPr lang="en-US" dirty="0" smtClean="0"/>
              <a:t>Creates Executive and judicial branch of government </a:t>
            </a:r>
            <a:r>
              <a:rPr lang="en-US" sz="2400" dirty="0" smtClean="0"/>
              <a:t>(NJP)</a:t>
            </a:r>
            <a:endParaRPr lang="en-US" sz="2400" dirty="0"/>
          </a:p>
        </p:txBody>
      </p:sp>
    </p:spTree>
    <p:extLst>
      <p:ext uri="{BB962C8B-B14F-4D97-AF65-F5344CB8AC3E}">
        <p14:creationId xmlns:p14="http://schemas.microsoft.com/office/powerpoint/2010/main" val="693019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Jersey Plan</a:t>
            </a:r>
            <a:endParaRPr lang="en-US" dirty="0"/>
          </a:p>
        </p:txBody>
      </p:sp>
      <p:sp>
        <p:nvSpPr>
          <p:cNvPr id="3" name="Content Placeholder 2"/>
          <p:cNvSpPr>
            <a:spLocks noGrp="1"/>
          </p:cNvSpPr>
          <p:nvPr>
            <p:ph idx="1"/>
          </p:nvPr>
        </p:nvSpPr>
        <p:spPr/>
        <p:txBody>
          <a:bodyPr/>
          <a:lstStyle/>
          <a:p>
            <a:r>
              <a:rPr lang="en-US" dirty="0" smtClean="0"/>
              <a:t>Legislature would have powers to tax, and regulate foreign and interstate commerce</a:t>
            </a:r>
          </a:p>
          <a:p>
            <a:r>
              <a:rPr lang="en-US" dirty="0" smtClean="0"/>
              <a:t>Create an executive and judicial branch</a:t>
            </a:r>
          </a:p>
          <a:p>
            <a:r>
              <a:rPr lang="en-US" dirty="0" smtClean="0"/>
              <a:t>Each state would have an equal vote, unicameral congress</a:t>
            </a:r>
            <a:endParaRPr lang="en-US" dirty="0"/>
          </a:p>
        </p:txBody>
      </p:sp>
    </p:spTree>
    <p:extLst>
      <p:ext uri="{BB962C8B-B14F-4D97-AF65-F5344CB8AC3E}">
        <p14:creationId xmlns:p14="http://schemas.microsoft.com/office/powerpoint/2010/main" val="4193827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98098019"/>
              </p:ext>
            </p:extLst>
          </p:nvPr>
        </p:nvGraphicFramePr>
        <p:xfrm>
          <a:off x="457200" y="152400"/>
          <a:ext cx="8229600" cy="643128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2209800">
                  <a:extLst>
                    <a:ext uri="{9D8B030D-6E8A-4147-A177-3AD203B41FA5}">
                      <a16:colId xmlns:a16="http://schemas.microsoft.com/office/drawing/2014/main" val="20003"/>
                    </a:ext>
                  </a:extLst>
                </a:gridCol>
              </a:tblGrid>
              <a:tr h="882960">
                <a:tc>
                  <a:txBody>
                    <a:bodyPr/>
                    <a:lstStyle/>
                    <a:p>
                      <a:endParaRPr lang="en-US" dirty="0"/>
                    </a:p>
                  </a:txBody>
                  <a:tcPr/>
                </a:tc>
                <a:tc>
                  <a:txBody>
                    <a:bodyPr/>
                    <a:lstStyle/>
                    <a:p>
                      <a:pPr algn="ctr"/>
                      <a:r>
                        <a:rPr lang="en-US" dirty="0" smtClean="0"/>
                        <a:t>Virginia</a:t>
                      </a:r>
                      <a:r>
                        <a:rPr lang="en-US" baseline="0" dirty="0" smtClean="0"/>
                        <a:t> Plan</a:t>
                      </a:r>
                      <a:endParaRPr lang="en-US" dirty="0"/>
                    </a:p>
                  </a:txBody>
                  <a:tcPr/>
                </a:tc>
                <a:tc>
                  <a:txBody>
                    <a:bodyPr/>
                    <a:lstStyle/>
                    <a:p>
                      <a:pPr algn="ctr"/>
                      <a:r>
                        <a:rPr lang="en-US" dirty="0" smtClean="0"/>
                        <a:t>New Jersey</a:t>
                      </a:r>
                      <a:r>
                        <a:rPr lang="en-US" baseline="0" dirty="0" smtClean="0"/>
                        <a:t> Plan</a:t>
                      </a:r>
                      <a:endParaRPr lang="en-US" dirty="0"/>
                    </a:p>
                  </a:txBody>
                  <a:tcPr/>
                </a:tc>
                <a:tc>
                  <a:txBody>
                    <a:bodyPr/>
                    <a:lstStyle/>
                    <a:p>
                      <a:pPr algn="ctr"/>
                      <a:r>
                        <a:rPr lang="en-US" dirty="0" smtClean="0"/>
                        <a:t>Constitution’s </a:t>
                      </a:r>
                    </a:p>
                    <a:p>
                      <a:pPr algn="ctr"/>
                      <a:r>
                        <a:rPr lang="en-US" dirty="0" smtClean="0"/>
                        <a:t>Provisions</a:t>
                      </a:r>
                      <a:endParaRPr lang="en-US" dirty="0"/>
                    </a:p>
                  </a:txBody>
                  <a:tcPr/>
                </a:tc>
                <a:extLst>
                  <a:ext uri="{0D108BD9-81ED-4DB2-BD59-A6C34878D82A}">
                    <a16:rowId xmlns:a16="http://schemas.microsoft.com/office/drawing/2014/main" val="10000"/>
                  </a:ext>
                </a:extLst>
              </a:tr>
              <a:tr h="1194149">
                <a:tc>
                  <a:txBody>
                    <a:bodyPr/>
                    <a:lstStyle/>
                    <a:p>
                      <a:r>
                        <a:rPr lang="en-US" dirty="0" smtClean="0"/>
                        <a:t>Number of House Legislatures</a:t>
                      </a:r>
                      <a:endParaRPr lang="en-US" dirty="0"/>
                    </a:p>
                  </a:txBody>
                  <a:tcPr/>
                </a:tc>
                <a:tc>
                  <a:txBody>
                    <a:bodyPr/>
                    <a:lstStyle/>
                    <a:p>
                      <a:pPr algn="ctr"/>
                      <a:r>
                        <a:rPr lang="en-US" dirty="0" smtClean="0"/>
                        <a:t>2 </a:t>
                      </a:r>
                    </a:p>
                    <a:p>
                      <a:pPr algn="ctr"/>
                      <a:r>
                        <a:rPr lang="en-US" dirty="0" smtClean="0"/>
                        <a:t>Bicameral</a:t>
                      </a:r>
                      <a:endParaRPr lang="en-US" dirty="0"/>
                    </a:p>
                  </a:txBody>
                  <a:tcPr/>
                </a:tc>
                <a:tc>
                  <a:txBody>
                    <a:bodyPr/>
                    <a:lstStyle/>
                    <a:p>
                      <a:pPr algn="ctr"/>
                      <a:r>
                        <a:rPr lang="en-US" dirty="0" smtClean="0"/>
                        <a:t>1</a:t>
                      </a:r>
                    </a:p>
                    <a:p>
                      <a:pPr algn="ctr"/>
                      <a:r>
                        <a:rPr lang="en-US" dirty="0" smtClean="0"/>
                        <a:t>Unicameral</a:t>
                      </a:r>
                      <a:endParaRPr lang="en-US" dirty="0"/>
                    </a:p>
                  </a:txBody>
                  <a:tcPr/>
                </a:tc>
                <a:tc>
                  <a:txBody>
                    <a:bodyPr/>
                    <a:lstStyle/>
                    <a:p>
                      <a:pPr algn="ctr"/>
                      <a:r>
                        <a:rPr lang="en-US" dirty="0" smtClean="0"/>
                        <a:t>2</a:t>
                      </a:r>
                    </a:p>
                    <a:p>
                      <a:pPr algn="ctr"/>
                      <a:r>
                        <a:rPr lang="en-US" dirty="0" smtClean="0"/>
                        <a:t>Bicameral</a:t>
                      </a:r>
                      <a:endParaRPr lang="en-US" dirty="0"/>
                    </a:p>
                  </a:txBody>
                  <a:tcPr/>
                </a:tc>
                <a:extLst>
                  <a:ext uri="{0D108BD9-81ED-4DB2-BD59-A6C34878D82A}">
                    <a16:rowId xmlns:a16="http://schemas.microsoft.com/office/drawing/2014/main" val="10001"/>
                  </a:ext>
                </a:extLst>
              </a:tr>
              <a:tr h="2342491">
                <a:tc>
                  <a:txBody>
                    <a:bodyPr/>
                    <a:lstStyle/>
                    <a:p>
                      <a:r>
                        <a:rPr lang="en-US" dirty="0" smtClean="0"/>
                        <a:t>How representation is determined</a:t>
                      </a:r>
                      <a:endParaRPr lang="en-US" dirty="0"/>
                    </a:p>
                  </a:txBody>
                  <a:tcPr/>
                </a:tc>
                <a:tc>
                  <a:txBody>
                    <a:bodyPr/>
                    <a:lstStyle/>
                    <a:p>
                      <a:pPr algn="ctr"/>
                      <a:r>
                        <a:rPr lang="en-US" dirty="0" smtClean="0"/>
                        <a:t>By</a:t>
                      </a:r>
                      <a:r>
                        <a:rPr lang="en-US" baseline="0" dirty="0" smtClean="0"/>
                        <a:t> each state’s population </a:t>
                      </a:r>
                      <a:r>
                        <a:rPr lang="en-US" b="1" baseline="0" dirty="0" smtClean="0"/>
                        <a:t>OR</a:t>
                      </a:r>
                      <a:r>
                        <a:rPr lang="en-US" baseline="0" dirty="0" smtClean="0"/>
                        <a:t> by the financial support each state gives to the central government</a:t>
                      </a:r>
                      <a:endParaRPr lang="en-US" dirty="0"/>
                    </a:p>
                  </a:txBody>
                  <a:tcPr/>
                </a:tc>
                <a:tc>
                  <a:txBody>
                    <a:bodyPr/>
                    <a:lstStyle/>
                    <a:p>
                      <a:pPr algn="ctr"/>
                      <a:r>
                        <a:rPr lang="en-US" dirty="0" smtClean="0"/>
                        <a:t>Equal representation</a:t>
                      </a:r>
                      <a:r>
                        <a:rPr lang="en-US" baseline="0" dirty="0" smtClean="0"/>
                        <a:t> for each state</a:t>
                      </a:r>
                      <a:endParaRPr lang="en-US" dirty="0"/>
                    </a:p>
                  </a:txBody>
                  <a:tcPr/>
                </a:tc>
                <a:tc>
                  <a:txBody>
                    <a:bodyPr/>
                    <a:lstStyle/>
                    <a:p>
                      <a:pPr algn="ctr"/>
                      <a:r>
                        <a:rPr lang="en-US" dirty="0" smtClean="0"/>
                        <a:t>Equal representation for each state  in the upper house;</a:t>
                      </a:r>
                      <a:r>
                        <a:rPr lang="en-US" baseline="0" dirty="0" smtClean="0"/>
                        <a:t> representation by each state’s population in the lower house</a:t>
                      </a:r>
                      <a:r>
                        <a:rPr lang="en-US" dirty="0" smtClean="0"/>
                        <a:t> </a:t>
                      </a:r>
                      <a:endParaRPr lang="en-US" dirty="0"/>
                    </a:p>
                  </a:txBody>
                  <a:tcPr/>
                </a:tc>
                <a:extLst>
                  <a:ext uri="{0D108BD9-81ED-4DB2-BD59-A6C34878D82A}">
                    <a16:rowId xmlns:a16="http://schemas.microsoft.com/office/drawing/2014/main" val="10002"/>
                  </a:ext>
                </a:extLst>
              </a:tr>
              <a:tr h="1141410">
                <a:tc>
                  <a:txBody>
                    <a:bodyPr/>
                    <a:lstStyle/>
                    <a:p>
                      <a:r>
                        <a:rPr lang="en-US" dirty="0" smtClean="0"/>
                        <a:t>How representatives are chosen</a:t>
                      </a:r>
                      <a:endParaRPr lang="en-US" dirty="0"/>
                    </a:p>
                  </a:txBody>
                  <a:tcPr/>
                </a:tc>
                <a:tc>
                  <a:txBody>
                    <a:bodyPr/>
                    <a:lstStyle/>
                    <a:p>
                      <a:pPr algn="ctr"/>
                      <a:r>
                        <a:rPr lang="en-US" dirty="0" smtClean="0"/>
                        <a:t>Elected by popular vote for the lower house; for the</a:t>
                      </a:r>
                      <a:r>
                        <a:rPr lang="en-US" baseline="0" dirty="0" smtClean="0"/>
                        <a:t> upper house, state legislators nominate representatives, who are then chosen by the lower house</a:t>
                      </a:r>
                      <a:endParaRPr lang="en-US" dirty="0"/>
                    </a:p>
                  </a:txBody>
                  <a:tcPr/>
                </a:tc>
                <a:tc>
                  <a:txBody>
                    <a:bodyPr/>
                    <a:lstStyle/>
                    <a:p>
                      <a:pPr algn="ctr"/>
                      <a:r>
                        <a:rPr lang="en-US" dirty="0" smtClean="0"/>
                        <a:t>Elected by state legislatures</a:t>
                      </a:r>
                      <a:endParaRPr lang="en-US" dirty="0"/>
                    </a:p>
                  </a:txBody>
                  <a:tcPr/>
                </a:tc>
                <a:tc>
                  <a:txBody>
                    <a:bodyPr/>
                    <a:lstStyle/>
                    <a:p>
                      <a:r>
                        <a:rPr lang="en-US" dirty="0" smtClean="0"/>
                        <a:t>Elected to the lower house by popular vote in each state; representatives are</a:t>
                      </a:r>
                      <a:r>
                        <a:rPr lang="en-US" baseline="0" dirty="0" smtClean="0"/>
                        <a:t> chosen by state legislatures for the upper house</a:t>
                      </a:r>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51791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 Compromise</a:t>
            </a:r>
            <a:endParaRPr lang="en-US" dirty="0"/>
          </a:p>
        </p:txBody>
      </p:sp>
      <p:sp>
        <p:nvSpPr>
          <p:cNvPr id="3" name="Content Placeholder 2"/>
          <p:cNvSpPr>
            <a:spLocks noGrp="1"/>
          </p:cNvSpPr>
          <p:nvPr>
            <p:ph idx="1"/>
          </p:nvPr>
        </p:nvSpPr>
        <p:spPr/>
        <p:txBody>
          <a:bodyPr/>
          <a:lstStyle/>
          <a:p>
            <a:r>
              <a:rPr lang="en-US" dirty="0" smtClean="0"/>
              <a:t>Created a legislative branch split into 2 houses</a:t>
            </a:r>
          </a:p>
          <a:p>
            <a:endParaRPr lang="en-US" dirty="0" smtClean="0"/>
          </a:p>
          <a:p>
            <a:r>
              <a:rPr lang="en-US" dirty="0" smtClean="0"/>
              <a:t>Senate- each state would have 2 representatives (pleased small states)</a:t>
            </a:r>
          </a:p>
          <a:p>
            <a:endParaRPr lang="en-US" dirty="0" smtClean="0"/>
          </a:p>
          <a:p>
            <a:r>
              <a:rPr lang="en-US" dirty="0" smtClean="0"/>
              <a:t>House of Representatives- based on population of each state (pleased large states)</a:t>
            </a:r>
            <a:endParaRPr lang="en-US" dirty="0"/>
          </a:p>
        </p:txBody>
      </p:sp>
    </p:spTree>
    <p:extLst>
      <p:ext uri="{BB962C8B-B14F-4D97-AF65-F5344CB8AC3E}">
        <p14:creationId xmlns:p14="http://schemas.microsoft.com/office/powerpoint/2010/main" val="3383773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Great Compromise/ </a:t>
            </a:r>
            <a:br>
              <a:rPr lang="en-US" dirty="0" smtClean="0"/>
            </a:br>
            <a:r>
              <a:rPr lang="en-US" dirty="0" smtClean="0"/>
              <a:t>3/5 compromise</a:t>
            </a:r>
            <a:endParaRPr lang="en-US" dirty="0"/>
          </a:p>
        </p:txBody>
      </p:sp>
      <p:sp>
        <p:nvSpPr>
          <p:cNvPr id="3" name="Content Placeholder 2"/>
          <p:cNvSpPr>
            <a:spLocks noGrp="1"/>
          </p:cNvSpPr>
          <p:nvPr>
            <p:ph idx="1"/>
          </p:nvPr>
        </p:nvSpPr>
        <p:spPr/>
        <p:txBody>
          <a:bodyPr/>
          <a:lstStyle/>
          <a:p>
            <a:r>
              <a:rPr lang="en-US" dirty="0" smtClean="0"/>
              <a:t>Connecticut delegate Roger Sherman introduced the idea of The Great Compromise</a:t>
            </a:r>
          </a:p>
          <a:p>
            <a:endParaRPr lang="en-US" dirty="0"/>
          </a:p>
          <a:p>
            <a:r>
              <a:rPr lang="en-US" dirty="0" smtClean="0"/>
              <a:t>3/5 of each states slave population counts in the population.</a:t>
            </a:r>
          </a:p>
          <a:p>
            <a:r>
              <a:rPr lang="en-US" dirty="0" smtClean="0"/>
              <a:t>Slaves couldn’t vote nor were their interests represented just part of the number</a:t>
            </a:r>
            <a:endParaRPr lang="en-US" dirty="0"/>
          </a:p>
        </p:txBody>
      </p:sp>
    </p:spTree>
    <p:extLst>
      <p:ext uri="{BB962C8B-B14F-4D97-AF65-F5344CB8AC3E}">
        <p14:creationId xmlns:p14="http://schemas.microsoft.com/office/powerpoint/2010/main" val="2862788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Bicameral Legislature</a:t>
            </a:r>
            <a:endParaRPr lang="en-US" dirty="0"/>
          </a:p>
        </p:txBody>
      </p:sp>
      <p:sp>
        <p:nvSpPr>
          <p:cNvPr id="3" name="Content Placeholder 2"/>
          <p:cNvSpPr>
            <a:spLocks noGrp="1"/>
          </p:cNvSpPr>
          <p:nvPr>
            <p:ph idx="1"/>
          </p:nvPr>
        </p:nvSpPr>
        <p:spPr/>
        <p:txBody>
          <a:bodyPr/>
          <a:lstStyle/>
          <a:p>
            <a:r>
              <a:rPr lang="en-US" dirty="0" smtClean="0"/>
              <a:t>Simply means that the government will have 2 separate houses to represent the people.</a:t>
            </a:r>
          </a:p>
          <a:p>
            <a:r>
              <a:rPr lang="en-US" dirty="0" smtClean="0"/>
              <a:t>House of Legislature</a:t>
            </a:r>
          </a:p>
          <a:p>
            <a:r>
              <a:rPr lang="en-US" dirty="0" smtClean="0"/>
              <a:t>Senate</a:t>
            </a:r>
            <a:endParaRPr lang="en-US" dirty="0"/>
          </a:p>
        </p:txBody>
      </p:sp>
    </p:spTree>
    <p:extLst>
      <p:ext uri="{BB962C8B-B14F-4D97-AF65-F5344CB8AC3E}">
        <p14:creationId xmlns:p14="http://schemas.microsoft.com/office/powerpoint/2010/main" val="3500731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 of Representatives/Senate</a:t>
            </a:r>
            <a:endParaRPr lang="en-US" dirty="0"/>
          </a:p>
        </p:txBody>
      </p:sp>
      <p:sp>
        <p:nvSpPr>
          <p:cNvPr id="3" name="Content Placeholder 2"/>
          <p:cNvSpPr>
            <a:spLocks noGrp="1"/>
          </p:cNvSpPr>
          <p:nvPr>
            <p:ph idx="1"/>
          </p:nvPr>
        </p:nvSpPr>
        <p:spPr/>
        <p:txBody>
          <a:bodyPr/>
          <a:lstStyle/>
          <a:p>
            <a:r>
              <a:rPr lang="en-US" dirty="0" smtClean="0"/>
              <a:t>Population size determines how many representatives for HOR</a:t>
            </a:r>
          </a:p>
          <a:p>
            <a:r>
              <a:rPr lang="en-US" dirty="0" smtClean="0"/>
              <a:t>HOR directly responsible for the people</a:t>
            </a:r>
          </a:p>
          <a:p>
            <a:endParaRPr lang="en-US" dirty="0"/>
          </a:p>
          <a:p>
            <a:r>
              <a:rPr lang="en-US" dirty="0" smtClean="0"/>
              <a:t>Serve for 2 year terms </a:t>
            </a:r>
            <a:r>
              <a:rPr lang="en-US" dirty="0"/>
              <a:t>(</a:t>
            </a:r>
            <a:r>
              <a:rPr lang="en-US" dirty="0" smtClean="0"/>
              <a:t>quick change)</a:t>
            </a:r>
          </a:p>
          <a:p>
            <a:endParaRPr lang="en-US" dirty="0" smtClean="0"/>
          </a:p>
          <a:p>
            <a:r>
              <a:rPr lang="en-US" dirty="0" smtClean="0"/>
              <a:t>Introduce bills to raise money</a:t>
            </a:r>
          </a:p>
          <a:p>
            <a:endParaRPr lang="en-US" dirty="0"/>
          </a:p>
          <a:p>
            <a:endParaRPr lang="en-US" dirty="0"/>
          </a:p>
        </p:txBody>
      </p:sp>
    </p:spTree>
    <p:extLst>
      <p:ext uri="{BB962C8B-B14F-4D97-AF65-F5344CB8AC3E}">
        <p14:creationId xmlns:p14="http://schemas.microsoft.com/office/powerpoint/2010/main" val="921098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a:xfrm>
            <a:off x="457200" y="1219200"/>
            <a:ext cx="8229600" cy="4906963"/>
          </a:xfrm>
        </p:spPr>
        <p:txBody>
          <a:bodyPr>
            <a:normAutofit lnSpcReduction="10000"/>
          </a:bodyPr>
          <a:lstStyle/>
          <a:p>
            <a:r>
              <a:rPr lang="en-US" dirty="0" smtClean="0"/>
              <a:t>Originally elected by state legislatures not voters</a:t>
            </a:r>
          </a:p>
          <a:p>
            <a:endParaRPr lang="en-US" dirty="0"/>
          </a:p>
          <a:p>
            <a:r>
              <a:rPr lang="en-US" dirty="0" smtClean="0"/>
              <a:t>6 year terms (every 2 years 1/3 of the senate is up for election)</a:t>
            </a:r>
          </a:p>
          <a:p>
            <a:endParaRPr lang="en-US" dirty="0"/>
          </a:p>
          <a:p>
            <a:r>
              <a:rPr lang="en-US" dirty="0" smtClean="0"/>
              <a:t>Doesn’t follow popular opinion</a:t>
            </a:r>
          </a:p>
          <a:p>
            <a:r>
              <a:rPr lang="en-US" dirty="0" smtClean="0"/>
              <a:t>Can give advice to president about treaties and judicial appointments</a:t>
            </a:r>
            <a:endParaRPr lang="en-US" dirty="0"/>
          </a:p>
        </p:txBody>
      </p:sp>
    </p:spTree>
    <p:extLst>
      <p:ext uri="{BB962C8B-B14F-4D97-AF65-F5344CB8AC3E}">
        <p14:creationId xmlns:p14="http://schemas.microsoft.com/office/powerpoint/2010/main" val="3445233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Congressional Powers</a:t>
            </a:r>
            <a:endParaRPr lang="en-US" dirty="0"/>
          </a:p>
        </p:txBody>
      </p:sp>
      <p:sp>
        <p:nvSpPr>
          <p:cNvPr id="3" name="Content Placeholder 2"/>
          <p:cNvSpPr>
            <a:spLocks noGrp="1"/>
          </p:cNvSpPr>
          <p:nvPr>
            <p:ph idx="1"/>
          </p:nvPr>
        </p:nvSpPr>
        <p:spPr/>
        <p:txBody>
          <a:bodyPr/>
          <a:lstStyle/>
          <a:p>
            <a:r>
              <a:rPr lang="en-US" dirty="0" smtClean="0"/>
              <a:t>Coin money</a:t>
            </a:r>
          </a:p>
          <a:p>
            <a:r>
              <a:rPr lang="en-US" dirty="0" smtClean="0"/>
              <a:t>Declare war</a:t>
            </a:r>
          </a:p>
          <a:p>
            <a:r>
              <a:rPr lang="en-US" dirty="0" smtClean="0"/>
              <a:t>Raise an army</a:t>
            </a:r>
          </a:p>
          <a:p>
            <a:r>
              <a:rPr lang="en-US" dirty="0" smtClean="0"/>
              <a:t>Provide for a navy</a:t>
            </a:r>
          </a:p>
          <a:p>
            <a:r>
              <a:rPr lang="en-US" dirty="0" smtClean="0"/>
              <a:t>Regulate commerce</a:t>
            </a:r>
            <a:endParaRPr lang="en-US" dirty="0"/>
          </a:p>
        </p:txBody>
      </p:sp>
    </p:spTree>
    <p:extLst>
      <p:ext uri="{BB962C8B-B14F-4D97-AF65-F5344CB8AC3E}">
        <p14:creationId xmlns:p14="http://schemas.microsoft.com/office/powerpoint/2010/main" val="35121395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pPr marL="0" indent="0">
              <a:buNone/>
            </a:pPr>
            <a:r>
              <a:rPr lang="en-US" dirty="0" smtClean="0"/>
              <a:t>“[M]</a:t>
            </a:r>
            <a:r>
              <a:rPr lang="en-US" dirty="0" err="1" smtClean="0"/>
              <a:t>ake</a:t>
            </a:r>
            <a:r>
              <a:rPr lang="en-US" dirty="0" smtClean="0"/>
              <a:t> all Laws which shall be necessary and proper for carrying into Execution the foregoing Powers, and all other Powers vested by this Constitution in the Government of the United States, or in any Department or Officer thereof.”</a:t>
            </a:r>
          </a:p>
          <a:p>
            <a:pPr marL="0" indent="0">
              <a:buNone/>
            </a:pPr>
            <a:r>
              <a:rPr lang="en-US" dirty="0" smtClean="0"/>
              <a:t>		Elastic Clause (Clause 18)</a:t>
            </a:r>
          </a:p>
          <a:p>
            <a:pPr marL="0" indent="0">
              <a:buNone/>
            </a:pPr>
            <a:r>
              <a:rPr lang="en-US" dirty="0"/>
              <a:t>	</a:t>
            </a:r>
            <a:r>
              <a:rPr lang="en-US" dirty="0" smtClean="0"/>
              <a:t>			Constitution</a:t>
            </a:r>
            <a:endParaRPr lang="en-US" dirty="0"/>
          </a:p>
        </p:txBody>
      </p:sp>
    </p:spTree>
    <p:extLst>
      <p:ext uri="{BB962C8B-B14F-4D97-AF65-F5344CB8AC3E}">
        <p14:creationId xmlns:p14="http://schemas.microsoft.com/office/powerpoint/2010/main" val="3781903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endParaRPr lang="en-US" dirty="0"/>
          </a:p>
        </p:txBody>
      </p:sp>
      <p:sp>
        <p:nvSpPr>
          <p:cNvPr id="3" name="Content Placeholder 2"/>
          <p:cNvSpPr>
            <a:spLocks noGrp="1"/>
          </p:cNvSpPr>
          <p:nvPr>
            <p:ph idx="1"/>
          </p:nvPr>
        </p:nvSpPr>
        <p:spPr/>
        <p:txBody>
          <a:bodyPr/>
          <a:lstStyle/>
          <a:p>
            <a:r>
              <a:rPr lang="en-US" dirty="0" smtClean="0"/>
              <a:t>EQ: How do the compromises of the Constitutional Convention help create our Constitution?</a:t>
            </a:r>
            <a:endParaRPr lang="en-US" dirty="0"/>
          </a:p>
        </p:txBody>
      </p:sp>
    </p:spTree>
    <p:extLst>
      <p:ext uri="{BB962C8B-B14F-4D97-AF65-F5344CB8AC3E}">
        <p14:creationId xmlns:p14="http://schemas.microsoft.com/office/powerpoint/2010/main" val="22718443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Checks and balances</a:t>
            </a:r>
            <a:endParaRPr lang="en-US" dirty="0"/>
          </a:p>
        </p:txBody>
      </p:sp>
      <p:sp>
        <p:nvSpPr>
          <p:cNvPr id="4" name="Oval 3"/>
          <p:cNvSpPr/>
          <p:nvPr/>
        </p:nvSpPr>
        <p:spPr>
          <a:xfrm>
            <a:off x="457200" y="1295400"/>
            <a:ext cx="1828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Judicial Branch</a:t>
            </a:r>
            <a:endParaRPr lang="en-US" dirty="0"/>
          </a:p>
        </p:txBody>
      </p:sp>
      <p:sp>
        <p:nvSpPr>
          <p:cNvPr id="5" name="Oval 4"/>
          <p:cNvSpPr/>
          <p:nvPr/>
        </p:nvSpPr>
        <p:spPr>
          <a:xfrm>
            <a:off x="3657600" y="5181600"/>
            <a:ext cx="2057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Executive Branch</a:t>
            </a:r>
            <a:endParaRPr lang="en-US" dirty="0"/>
          </a:p>
        </p:txBody>
      </p:sp>
      <p:sp>
        <p:nvSpPr>
          <p:cNvPr id="6" name="Oval 5"/>
          <p:cNvSpPr/>
          <p:nvPr/>
        </p:nvSpPr>
        <p:spPr>
          <a:xfrm>
            <a:off x="6553200" y="1905000"/>
            <a:ext cx="19812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Legislative Branch</a:t>
            </a:r>
            <a:endParaRPr lang="en-US" dirty="0"/>
          </a:p>
        </p:txBody>
      </p:sp>
      <p:sp>
        <p:nvSpPr>
          <p:cNvPr id="7" name="Right Arrow 6"/>
          <p:cNvSpPr/>
          <p:nvPr/>
        </p:nvSpPr>
        <p:spPr>
          <a:xfrm rot="694508">
            <a:off x="2595087" y="1393253"/>
            <a:ext cx="1610200" cy="73871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2683311">
            <a:off x="1169851" y="2373071"/>
            <a:ext cx="1610200" cy="73871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11366867">
            <a:off x="4904264" y="2184546"/>
            <a:ext cx="1610200" cy="738714"/>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4208368">
            <a:off x="2482105" y="4238837"/>
            <a:ext cx="1610200" cy="7387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19129538">
            <a:off x="5759073" y="4812243"/>
            <a:ext cx="1610200" cy="7387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8039997">
            <a:off x="5947605" y="3133360"/>
            <a:ext cx="1610200" cy="738714"/>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6539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Judicial Branch</a:t>
            </a:r>
            <a:br>
              <a:rPr lang="en-US" dirty="0" smtClean="0"/>
            </a:br>
            <a:r>
              <a:rPr lang="en-US" sz="3200" dirty="0"/>
              <a:t>I</a:t>
            </a:r>
            <a:r>
              <a:rPr lang="en-US" sz="3200" dirty="0" smtClean="0"/>
              <a:t>nterprets the law</a:t>
            </a:r>
            <a:endParaRPr lang="en-US" dirty="0"/>
          </a:p>
        </p:txBody>
      </p:sp>
      <p:sp>
        <p:nvSpPr>
          <p:cNvPr id="3" name="Content Placeholder 2"/>
          <p:cNvSpPr>
            <a:spLocks noGrp="1"/>
          </p:cNvSpPr>
          <p:nvPr>
            <p:ph idx="1"/>
          </p:nvPr>
        </p:nvSpPr>
        <p:spPr/>
        <p:txBody>
          <a:bodyPr/>
          <a:lstStyle/>
          <a:p>
            <a:r>
              <a:rPr lang="en-US" dirty="0" smtClean="0"/>
              <a:t>Judges appointed for life</a:t>
            </a:r>
          </a:p>
          <a:p>
            <a:r>
              <a:rPr lang="en-US" dirty="0" smtClean="0"/>
              <a:t>Free from executive control (EB)</a:t>
            </a:r>
          </a:p>
          <a:p>
            <a:r>
              <a:rPr lang="en-US" dirty="0" smtClean="0"/>
              <a:t>May declare executive/legislative decisions unconstitutional (EB/LB)</a:t>
            </a:r>
            <a:endParaRPr lang="en-US" dirty="0"/>
          </a:p>
        </p:txBody>
      </p:sp>
    </p:spTree>
    <p:extLst>
      <p:ext uri="{BB962C8B-B14F-4D97-AF65-F5344CB8AC3E}">
        <p14:creationId xmlns:p14="http://schemas.microsoft.com/office/powerpoint/2010/main" val="234902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Executive Branch</a:t>
            </a:r>
            <a:br>
              <a:rPr lang="en-US" dirty="0" smtClean="0"/>
            </a:br>
            <a:r>
              <a:rPr lang="en-US" sz="2800" dirty="0" smtClean="0"/>
              <a:t>Carries out the law</a:t>
            </a:r>
            <a:endParaRPr lang="en-US" dirty="0"/>
          </a:p>
        </p:txBody>
      </p:sp>
      <p:sp>
        <p:nvSpPr>
          <p:cNvPr id="3" name="Content Placeholder 2"/>
          <p:cNvSpPr>
            <a:spLocks noGrp="1"/>
          </p:cNvSpPr>
          <p:nvPr>
            <p:ph idx="1"/>
          </p:nvPr>
        </p:nvSpPr>
        <p:spPr/>
        <p:txBody>
          <a:bodyPr/>
          <a:lstStyle/>
          <a:p>
            <a:r>
              <a:rPr lang="en-US" dirty="0" smtClean="0"/>
              <a:t>Appoints Supreme Court justices and federal judges (JB)</a:t>
            </a:r>
          </a:p>
          <a:p>
            <a:r>
              <a:rPr lang="en-US" dirty="0" smtClean="0"/>
              <a:t>Veto legislation, call special session of congress, recommend legislation and appeal to the people (LB)</a:t>
            </a:r>
          </a:p>
          <a:p>
            <a:endParaRPr lang="en-US" dirty="0"/>
          </a:p>
        </p:txBody>
      </p:sp>
    </p:spTree>
    <p:extLst>
      <p:ext uri="{BB962C8B-B14F-4D97-AF65-F5344CB8AC3E}">
        <p14:creationId xmlns:p14="http://schemas.microsoft.com/office/powerpoint/2010/main" val="2985683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Legislative Branch</a:t>
            </a:r>
            <a:br>
              <a:rPr lang="en-US" dirty="0" smtClean="0"/>
            </a:br>
            <a:r>
              <a:rPr lang="en-US" sz="2800" dirty="0" smtClean="0"/>
              <a:t>Makes the law</a:t>
            </a:r>
            <a:endParaRPr lang="en-US" dirty="0"/>
          </a:p>
        </p:txBody>
      </p:sp>
      <p:sp>
        <p:nvSpPr>
          <p:cNvPr id="3" name="Content Placeholder 2"/>
          <p:cNvSpPr>
            <a:spLocks noGrp="1"/>
          </p:cNvSpPr>
          <p:nvPr>
            <p:ph idx="1"/>
          </p:nvPr>
        </p:nvSpPr>
        <p:spPr/>
        <p:txBody>
          <a:bodyPr>
            <a:normAutofit lnSpcReduction="10000"/>
          </a:bodyPr>
          <a:lstStyle/>
          <a:p>
            <a:r>
              <a:rPr lang="en-US" dirty="0" smtClean="0"/>
              <a:t>Creates lower courts, remove judges through impeachment, Senate approves rejects judges (JB)</a:t>
            </a:r>
            <a:endParaRPr lang="en-US" dirty="0"/>
          </a:p>
          <a:p>
            <a:r>
              <a:rPr lang="en-US" dirty="0" smtClean="0"/>
              <a:t>Makes law, creates agencies, programs and appropriates funds to carry out law (EB)</a:t>
            </a:r>
            <a:endParaRPr lang="en-US" dirty="0"/>
          </a:p>
          <a:p>
            <a:r>
              <a:rPr lang="en-US" dirty="0" smtClean="0"/>
              <a:t>Overturn a veto with 2/3 vote, and impeach a president (EB)</a:t>
            </a:r>
          </a:p>
          <a:p>
            <a:r>
              <a:rPr lang="en-US" dirty="0" smtClean="0"/>
              <a:t>Senate approves treaties and presidential appointments (EB)</a:t>
            </a:r>
          </a:p>
          <a:p>
            <a:endParaRPr lang="en-US" dirty="0"/>
          </a:p>
        </p:txBody>
      </p:sp>
    </p:spTree>
    <p:extLst>
      <p:ext uri="{BB962C8B-B14F-4D97-AF65-F5344CB8AC3E}">
        <p14:creationId xmlns:p14="http://schemas.microsoft.com/office/powerpoint/2010/main" val="21164494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Government</a:t>
            </a:r>
            <a:endParaRPr lang="en-US" dirty="0"/>
          </a:p>
        </p:txBody>
      </p:sp>
      <p:graphicFrame>
        <p:nvGraphicFramePr>
          <p:cNvPr id="4" name="Diagram 3"/>
          <p:cNvGraphicFramePr/>
          <p:nvPr>
            <p:extLst>
              <p:ext uri="{D42A27DB-BD31-4B8C-83A1-F6EECF244321}">
                <p14:modId xmlns:p14="http://schemas.microsoft.com/office/powerpoint/2010/main" val="801644924"/>
              </p:ext>
            </p:extLst>
          </p:nvPr>
        </p:nvGraphicFramePr>
        <p:xfrm>
          <a:off x="152400" y="1295400"/>
          <a:ext cx="8932333"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3962400" y="2819400"/>
            <a:ext cx="1447800" cy="1754326"/>
          </a:xfrm>
          <a:prstGeom prst="rect">
            <a:avLst/>
          </a:prstGeom>
          <a:noFill/>
        </p:spPr>
        <p:txBody>
          <a:bodyPr wrap="square" rtlCol="0">
            <a:spAutoFit/>
          </a:bodyPr>
          <a:lstStyle/>
          <a:p>
            <a:r>
              <a:rPr lang="en-US" dirty="0" smtClean="0"/>
              <a:t>Powers held by both the national government and the state governments</a:t>
            </a:r>
            <a:endParaRPr lang="en-US" dirty="0"/>
          </a:p>
        </p:txBody>
      </p:sp>
      <p:sp>
        <p:nvSpPr>
          <p:cNvPr id="7" name="TextBox 6"/>
          <p:cNvSpPr txBox="1"/>
          <p:nvPr/>
        </p:nvSpPr>
        <p:spPr>
          <a:xfrm rot="2207713">
            <a:off x="6960754" y="1359406"/>
            <a:ext cx="2209800" cy="646331"/>
          </a:xfrm>
          <a:prstGeom prst="rect">
            <a:avLst/>
          </a:prstGeom>
          <a:noFill/>
        </p:spPr>
        <p:txBody>
          <a:bodyPr wrap="square" rtlCol="0">
            <a:spAutoFit/>
          </a:bodyPr>
          <a:lstStyle/>
          <a:p>
            <a:r>
              <a:rPr lang="en-US" sz="3600" dirty="0" smtClean="0"/>
              <a:t>Education</a:t>
            </a:r>
            <a:endParaRPr lang="en-US" sz="3600" dirty="0"/>
          </a:p>
        </p:txBody>
      </p:sp>
      <p:sp>
        <p:nvSpPr>
          <p:cNvPr id="8" name="TextBox 7"/>
          <p:cNvSpPr txBox="1"/>
          <p:nvPr/>
        </p:nvSpPr>
        <p:spPr>
          <a:xfrm rot="19732990">
            <a:off x="-133414" y="1337638"/>
            <a:ext cx="2895600" cy="584775"/>
          </a:xfrm>
          <a:prstGeom prst="rect">
            <a:avLst/>
          </a:prstGeom>
          <a:noFill/>
        </p:spPr>
        <p:txBody>
          <a:bodyPr wrap="square" rtlCol="0">
            <a:spAutoFit/>
          </a:bodyPr>
          <a:lstStyle/>
          <a:p>
            <a:r>
              <a:rPr lang="en-US" sz="3200" dirty="0" smtClean="0"/>
              <a:t>Declaring War</a:t>
            </a:r>
            <a:endParaRPr lang="en-US" sz="3200" dirty="0"/>
          </a:p>
        </p:txBody>
      </p:sp>
      <p:sp>
        <p:nvSpPr>
          <p:cNvPr id="9" name="TextBox 8"/>
          <p:cNvSpPr txBox="1"/>
          <p:nvPr/>
        </p:nvSpPr>
        <p:spPr>
          <a:xfrm>
            <a:off x="16933" y="6298343"/>
            <a:ext cx="9220200" cy="523220"/>
          </a:xfrm>
          <a:prstGeom prst="rect">
            <a:avLst/>
          </a:prstGeom>
          <a:noFill/>
        </p:spPr>
        <p:txBody>
          <a:bodyPr wrap="square" rtlCol="0">
            <a:spAutoFit/>
          </a:bodyPr>
          <a:lstStyle/>
          <a:p>
            <a:r>
              <a:rPr lang="en-US" sz="2800" dirty="0" smtClean="0"/>
              <a:t>Collecting taxes, borrowing money and establishing courts</a:t>
            </a:r>
            <a:endParaRPr lang="en-US" sz="2800" dirty="0"/>
          </a:p>
        </p:txBody>
      </p:sp>
    </p:spTree>
    <p:extLst>
      <p:ext uri="{BB962C8B-B14F-4D97-AF65-F5344CB8AC3E}">
        <p14:creationId xmlns:p14="http://schemas.microsoft.com/office/powerpoint/2010/main" val="2137937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0" indent="0">
              <a:buNone/>
            </a:pPr>
            <a:r>
              <a:rPr lang="en-US" dirty="0" smtClean="0"/>
              <a:t>“America is formed for happiness, but not for empire…. I [see] insurmountable causes for weakness that will prevent America from being a powerful state… In short, such is the difference of character, manners, religion and interest of the different colonies that if they were left to themselves, there would soon be a civil war one end of the continent to another.</a:t>
            </a:r>
          </a:p>
          <a:p>
            <a:pPr marL="2743200" lvl="6" indent="0">
              <a:buNone/>
            </a:pPr>
            <a:r>
              <a:rPr lang="en-US" dirty="0" smtClean="0"/>
              <a:t>Andrew Burnaby, British clergyman</a:t>
            </a:r>
            <a:endParaRPr lang="en-US" dirty="0"/>
          </a:p>
        </p:txBody>
      </p:sp>
    </p:spTree>
    <p:extLst>
      <p:ext uri="{BB962C8B-B14F-4D97-AF65-F5344CB8AC3E}">
        <p14:creationId xmlns:p14="http://schemas.microsoft.com/office/powerpoint/2010/main" val="385391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0" indent="0">
              <a:buNone/>
            </a:pPr>
            <a:r>
              <a:rPr lang="en-US" dirty="0" smtClean="0"/>
              <a:t>“Let us view [America] as it now is-an independent state that has taken an equal station amid the nations of the earth… It is a vitality [living thing], liable, indeed, to many disorders, many dangerous diseases; but it is  young and strong, and will struggle… against those evils and surmount them… Its strength will grow with its years.”</a:t>
            </a:r>
          </a:p>
          <a:p>
            <a:pPr marL="0" indent="0">
              <a:buNone/>
            </a:pPr>
            <a:r>
              <a:rPr lang="en-US" dirty="0"/>
              <a:t>	</a:t>
            </a:r>
            <a:r>
              <a:rPr lang="en-US" dirty="0" smtClean="0"/>
              <a:t>		</a:t>
            </a:r>
            <a:r>
              <a:rPr lang="en-US" sz="2000" dirty="0" smtClean="0"/>
              <a:t>Former Massachusetts Governor Thomas </a:t>
            </a:r>
            <a:r>
              <a:rPr lang="en-US" sz="2000" dirty="0" err="1" smtClean="0"/>
              <a:t>Powall</a:t>
            </a:r>
            <a:endParaRPr lang="en-US" dirty="0"/>
          </a:p>
        </p:txBody>
      </p:sp>
    </p:spTree>
    <p:extLst>
      <p:ext uri="{BB962C8B-B14F-4D97-AF65-F5344CB8AC3E}">
        <p14:creationId xmlns:p14="http://schemas.microsoft.com/office/powerpoint/2010/main" val="3685539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a:t>
            </a:r>
            <a:endParaRPr lang="en-US" dirty="0"/>
          </a:p>
        </p:txBody>
      </p:sp>
      <p:sp>
        <p:nvSpPr>
          <p:cNvPr id="3" name="Content Placeholder 2"/>
          <p:cNvSpPr>
            <a:spLocks noGrp="1"/>
          </p:cNvSpPr>
          <p:nvPr>
            <p:ph idx="1"/>
          </p:nvPr>
        </p:nvSpPr>
        <p:spPr/>
        <p:txBody>
          <a:bodyPr/>
          <a:lstStyle/>
          <a:p>
            <a:r>
              <a:rPr lang="en-US" b="1" dirty="0" smtClean="0"/>
              <a:t>Judicial </a:t>
            </a:r>
            <a:r>
              <a:rPr lang="en-US" b="1" dirty="0" smtClean="0"/>
              <a:t>Branch- </a:t>
            </a:r>
            <a:r>
              <a:rPr lang="en-US" dirty="0" smtClean="0"/>
              <a:t>interprets laws</a:t>
            </a:r>
            <a:endParaRPr lang="en-US" dirty="0" smtClean="0"/>
          </a:p>
          <a:p>
            <a:r>
              <a:rPr lang="en-US" b="1" dirty="0" smtClean="0"/>
              <a:t>Legislative </a:t>
            </a:r>
            <a:r>
              <a:rPr lang="en-US" b="1" dirty="0" smtClean="0"/>
              <a:t>Branch- </a:t>
            </a:r>
            <a:r>
              <a:rPr lang="en-US" dirty="0" smtClean="0"/>
              <a:t>creates laws</a:t>
            </a:r>
            <a:endParaRPr lang="en-US" dirty="0" smtClean="0"/>
          </a:p>
          <a:p>
            <a:r>
              <a:rPr lang="en-US" b="1" dirty="0" smtClean="0"/>
              <a:t>Executive </a:t>
            </a:r>
            <a:r>
              <a:rPr lang="en-US" b="1" dirty="0" smtClean="0"/>
              <a:t>Branch- </a:t>
            </a:r>
            <a:r>
              <a:rPr lang="en-US" dirty="0" smtClean="0"/>
              <a:t>enforces laws</a:t>
            </a:r>
            <a:endParaRPr lang="en-US" dirty="0" smtClean="0"/>
          </a:p>
          <a:p>
            <a:r>
              <a:rPr lang="en-US" b="1" dirty="0" smtClean="0"/>
              <a:t>Democracy-</a:t>
            </a:r>
            <a:r>
              <a:rPr lang="en-US" dirty="0" smtClean="0"/>
              <a:t> government by the people</a:t>
            </a:r>
            <a:endParaRPr lang="en-US" dirty="0" smtClean="0"/>
          </a:p>
          <a:p>
            <a:r>
              <a:rPr lang="en-US" b="1" dirty="0" smtClean="0"/>
              <a:t>Republic-</a:t>
            </a:r>
            <a:r>
              <a:rPr lang="en-US" dirty="0" smtClean="0"/>
              <a:t> government through elected representatives</a:t>
            </a:r>
            <a:endParaRPr lang="en-US" dirty="0"/>
          </a:p>
        </p:txBody>
      </p:sp>
    </p:spTree>
    <p:extLst>
      <p:ext uri="{BB962C8B-B14F-4D97-AF65-F5344CB8AC3E}">
        <p14:creationId xmlns:p14="http://schemas.microsoft.com/office/powerpoint/2010/main" val="964273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Constitutional Convention</a:t>
            </a:r>
            <a:endParaRPr lang="en-US" dirty="0"/>
          </a:p>
        </p:txBody>
      </p:sp>
      <p:sp>
        <p:nvSpPr>
          <p:cNvPr id="3" name="Content Placeholder 2"/>
          <p:cNvSpPr>
            <a:spLocks noGrp="1"/>
          </p:cNvSpPr>
          <p:nvPr>
            <p:ph idx="1"/>
          </p:nvPr>
        </p:nvSpPr>
        <p:spPr/>
        <p:txBody>
          <a:bodyPr/>
          <a:lstStyle/>
          <a:p>
            <a:r>
              <a:rPr lang="en-US" dirty="0" smtClean="0"/>
              <a:t>What is the purpose?</a:t>
            </a:r>
          </a:p>
          <a:p>
            <a:r>
              <a:rPr lang="en-US" dirty="0" smtClean="0"/>
              <a:t>What did they do?</a:t>
            </a:r>
          </a:p>
          <a:p>
            <a:r>
              <a:rPr lang="en-US" dirty="0" smtClean="0"/>
              <a:t>Who was there?</a:t>
            </a:r>
          </a:p>
          <a:p>
            <a:r>
              <a:rPr lang="en-US" dirty="0" smtClean="0"/>
              <a:t>What was accomplished?</a:t>
            </a:r>
          </a:p>
          <a:p>
            <a:endParaRPr lang="en-US" dirty="0"/>
          </a:p>
        </p:txBody>
      </p:sp>
    </p:spTree>
    <p:extLst>
      <p:ext uri="{BB962C8B-B14F-4D97-AF65-F5344CB8AC3E}">
        <p14:creationId xmlns:p14="http://schemas.microsoft.com/office/powerpoint/2010/main" val="2462273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building a house what are the first steps?</a:t>
            </a:r>
          </a:p>
          <a:p>
            <a:endParaRPr lang="en-US" dirty="0"/>
          </a:p>
          <a:p>
            <a:endParaRPr lang="en-US" dirty="0" smtClean="0"/>
          </a:p>
          <a:p>
            <a:r>
              <a:rPr lang="en-US" dirty="0" smtClean="0"/>
              <a:t>Why are they called the “Framers of the Constitution”?</a:t>
            </a:r>
          </a:p>
          <a:p>
            <a:endParaRPr lang="en-US" dirty="0"/>
          </a:p>
          <a:p>
            <a:endParaRPr lang="en-US" dirty="0"/>
          </a:p>
        </p:txBody>
      </p:sp>
    </p:spTree>
    <p:extLst>
      <p:ext uri="{BB962C8B-B14F-4D97-AF65-F5344CB8AC3E}">
        <p14:creationId xmlns:p14="http://schemas.microsoft.com/office/powerpoint/2010/main" val="3016949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Who is the “Father of the Constitution”?</a:t>
            </a:r>
          </a:p>
          <a:p>
            <a:endParaRPr lang="en-US" dirty="0"/>
          </a:p>
          <a:p>
            <a:r>
              <a:rPr lang="en-US" dirty="0" smtClean="0"/>
              <a:t>This person went to every meeting</a:t>
            </a:r>
          </a:p>
          <a:p>
            <a:r>
              <a:rPr lang="en-US" dirty="0" smtClean="0"/>
              <a:t>Took extensive notes at every meeting</a:t>
            </a:r>
          </a:p>
          <a:p>
            <a:pPr marL="0" indent="0">
              <a:buNone/>
            </a:pPr>
            <a:endParaRPr lang="en-US" dirty="0" smtClean="0"/>
          </a:p>
          <a:p>
            <a:pPr marL="0" indent="0">
              <a:buNone/>
            </a:pPr>
            <a:r>
              <a:rPr lang="en-US" dirty="0" smtClean="0"/>
              <a:t>James Madison </a:t>
            </a:r>
            <a:endParaRPr lang="en-US" dirty="0"/>
          </a:p>
        </p:txBody>
      </p:sp>
    </p:spTree>
    <p:extLst>
      <p:ext uri="{BB962C8B-B14F-4D97-AF65-F5344CB8AC3E}">
        <p14:creationId xmlns:p14="http://schemas.microsoft.com/office/powerpoint/2010/main" val="3650673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Key dispute between delegates whether they should amend [change] the Articles of Confederation or create something completely new. </a:t>
            </a:r>
            <a:endParaRPr lang="en-US" dirty="0"/>
          </a:p>
        </p:txBody>
      </p:sp>
    </p:spTree>
    <p:extLst>
      <p:ext uri="{BB962C8B-B14F-4D97-AF65-F5344CB8AC3E}">
        <p14:creationId xmlns:p14="http://schemas.microsoft.com/office/powerpoint/2010/main" val="34141055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1571</TotalTime>
  <Words>856</Words>
  <Application>Microsoft Office PowerPoint</Application>
  <PresentationFormat>On-screen Show (4:3)</PresentationFormat>
  <Paragraphs>117</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Constitutional Convention</vt:lpstr>
      <vt:lpstr>PowerPoint Presentation</vt:lpstr>
      <vt:lpstr>PowerPoint Presentation</vt:lpstr>
      <vt:lpstr>PowerPoint Presentation</vt:lpstr>
      <vt:lpstr>Vocab</vt:lpstr>
      <vt:lpstr>Constitutional Convention</vt:lpstr>
      <vt:lpstr>PowerPoint Presentation</vt:lpstr>
      <vt:lpstr>PowerPoint Presentation</vt:lpstr>
      <vt:lpstr>PowerPoint Presentation</vt:lpstr>
      <vt:lpstr>Virginia Plan</vt:lpstr>
      <vt:lpstr>New Jersey Plan</vt:lpstr>
      <vt:lpstr>PowerPoint Presentation</vt:lpstr>
      <vt:lpstr>The Great Compromise</vt:lpstr>
      <vt:lpstr>The Great Compromise/  3/5 compromise</vt:lpstr>
      <vt:lpstr>Bicameral Legislature</vt:lpstr>
      <vt:lpstr>House of Representatives/Senate</vt:lpstr>
      <vt:lpstr>Continued</vt:lpstr>
      <vt:lpstr>Congressional Powers</vt:lpstr>
      <vt:lpstr>Continued</vt:lpstr>
      <vt:lpstr>Checks and balances</vt:lpstr>
      <vt:lpstr>Judicial Branch Interprets the law</vt:lpstr>
      <vt:lpstr>Executive Branch Carries out the law</vt:lpstr>
      <vt:lpstr>Legislative Branch Makes the law</vt:lpstr>
      <vt:lpstr>Federal Government</vt:lpstr>
    </vt:vector>
  </TitlesOfParts>
  <Company>SD381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Travis Dexter</dc:creator>
  <cp:lastModifiedBy>Travis J. Dexter</cp:lastModifiedBy>
  <cp:revision>30</cp:revision>
  <cp:lastPrinted>2019-01-14T15:32:09Z</cp:lastPrinted>
  <dcterms:created xsi:type="dcterms:W3CDTF">2014-11-13T14:44:25Z</dcterms:created>
  <dcterms:modified xsi:type="dcterms:W3CDTF">2019-01-14T20:56:47Z</dcterms:modified>
</cp:coreProperties>
</file>