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6" r:id="rId21"/>
    <p:sldId id="325" r:id="rId22"/>
    <p:sldId id="327" r:id="rId23"/>
    <p:sldId id="328" r:id="rId24"/>
    <p:sldId id="329" r:id="rId25"/>
    <p:sldId id="330" r:id="rId26"/>
    <p:sldId id="331" r:id="rId27"/>
    <p:sldId id="259" r:id="rId28"/>
    <p:sldId id="305" r:id="rId29"/>
    <p:sldId id="332" r:id="rId30"/>
    <p:sldId id="333" r:id="rId31"/>
    <p:sldId id="272" r:id="rId32"/>
    <p:sldId id="264" r:id="rId33"/>
    <p:sldId id="334" r:id="rId34"/>
    <p:sldId id="275" r:id="rId35"/>
    <p:sldId id="335" r:id="rId36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43352C-E61B-4375-9FC5-04CDAF85794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8ADD81BB-45CD-491B-A6E5-BC9D3583B6D5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800" b="1" dirty="0"/>
            <a:t>High:</a:t>
          </a:r>
        </a:p>
        <a:p>
          <a:r>
            <a:rPr lang="en-US" sz="2400" dirty="0"/>
            <a:t>Large Landowners</a:t>
          </a:r>
        </a:p>
        <a:p>
          <a:r>
            <a:rPr lang="en-US" sz="2400" dirty="0"/>
            <a:t>Church Officials</a:t>
          </a:r>
        </a:p>
        <a:p>
          <a:r>
            <a:rPr lang="en-US" sz="2400" dirty="0"/>
            <a:t>Government Officials</a:t>
          </a:r>
        </a:p>
        <a:p>
          <a:r>
            <a:rPr lang="en-US" sz="2400" dirty="0"/>
            <a:t>Wealthy Merchants</a:t>
          </a:r>
        </a:p>
      </dgm:t>
    </dgm:pt>
    <dgm:pt modelId="{306A922F-5387-4397-A946-89DBBD3F6AF9}" type="parTrans" cxnId="{739D71C5-C299-453E-8227-10A579A47717}">
      <dgm:prSet/>
      <dgm:spPr/>
      <dgm:t>
        <a:bodyPr/>
        <a:lstStyle/>
        <a:p>
          <a:endParaRPr lang="en-US"/>
        </a:p>
      </dgm:t>
    </dgm:pt>
    <dgm:pt modelId="{85D8002D-273F-4041-AC49-130FE6CAF31D}" type="sibTrans" cxnId="{739D71C5-C299-453E-8227-10A579A47717}">
      <dgm:prSet/>
      <dgm:spPr/>
      <dgm:t>
        <a:bodyPr/>
        <a:lstStyle/>
        <a:p>
          <a:endParaRPr lang="en-US"/>
        </a:p>
      </dgm:t>
    </dgm:pt>
    <dgm:pt modelId="{88BC25AE-396A-4D6C-9C10-76FD8539EF80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800" b="1" dirty="0"/>
            <a:t>Upper Middle:</a:t>
          </a:r>
        </a:p>
        <a:p>
          <a:r>
            <a:rPr lang="en-US" sz="2400" b="0" dirty="0"/>
            <a:t>Small Farmers</a:t>
          </a:r>
        </a:p>
        <a:p>
          <a:r>
            <a:rPr lang="en-US" sz="2400" b="0" dirty="0"/>
            <a:t>tradespeople</a:t>
          </a:r>
        </a:p>
      </dgm:t>
    </dgm:pt>
    <dgm:pt modelId="{A34F7D92-3B0B-44DA-BD2D-19DCF948DC40}" type="parTrans" cxnId="{D59A5AF9-C11A-4A84-8AF1-E7B31E1932EC}">
      <dgm:prSet/>
      <dgm:spPr/>
      <dgm:t>
        <a:bodyPr/>
        <a:lstStyle/>
        <a:p>
          <a:endParaRPr lang="en-US"/>
        </a:p>
      </dgm:t>
    </dgm:pt>
    <dgm:pt modelId="{A475B521-8EAA-41E3-BD96-9457A2E197B3}" type="sibTrans" cxnId="{D59A5AF9-C11A-4A84-8AF1-E7B31E1932EC}">
      <dgm:prSet/>
      <dgm:spPr/>
      <dgm:t>
        <a:bodyPr/>
        <a:lstStyle/>
        <a:p>
          <a:endParaRPr lang="en-US"/>
        </a:p>
      </dgm:t>
    </dgm:pt>
    <dgm:pt modelId="{5E234C65-108B-4999-B9D7-8CA479C74B50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800" b="1" dirty="0"/>
            <a:t>Lower Middle:</a:t>
          </a:r>
        </a:p>
        <a:p>
          <a:r>
            <a:rPr lang="en-US" sz="2400" b="0" dirty="0"/>
            <a:t>Renters</a:t>
          </a:r>
        </a:p>
        <a:p>
          <a:r>
            <a:rPr lang="en-US" sz="2400" b="0" dirty="0"/>
            <a:t>Unskilled workers</a:t>
          </a:r>
        </a:p>
      </dgm:t>
    </dgm:pt>
    <dgm:pt modelId="{432BED4A-3FBF-4E4A-9FF5-1844DAE895D0}" type="parTrans" cxnId="{14CDC29E-156E-44C8-A9B7-A957AEE13E99}">
      <dgm:prSet/>
      <dgm:spPr/>
      <dgm:t>
        <a:bodyPr/>
        <a:lstStyle/>
        <a:p>
          <a:endParaRPr lang="en-US"/>
        </a:p>
      </dgm:t>
    </dgm:pt>
    <dgm:pt modelId="{C68961B8-EF7B-423E-9C36-E8A60443C80C}" type="sibTrans" cxnId="{14CDC29E-156E-44C8-A9B7-A957AEE13E99}">
      <dgm:prSet/>
      <dgm:spPr/>
      <dgm:t>
        <a:bodyPr/>
        <a:lstStyle/>
        <a:p>
          <a:endParaRPr lang="en-US"/>
        </a:p>
      </dgm:t>
    </dgm:pt>
    <dgm:pt modelId="{CCF47BE2-63D2-4D69-B893-C65D5C3DB8ED}">
      <dgm:prSet custT="1"/>
      <dgm:spPr>
        <a:solidFill>
          <a:srgbClr val="FFFF00"/>
        </a:solidFill>
      </dgm:spPr>
      <dgm:t>
        <a:bodyPr/>
        <a:lstStyle/>
        <a:p>
          <a:r>
            <a:rPr lang="en-US" sz="2800" b="1" dirty="0"/>
            <a:t>Low:</a:t>
          </a:r>
        </a:p>
        <a:p>
          <a:r>
            <a:rPr lang="en-US" sz="2400" b="0" dirty="0"/>
            <a:t>Indentured Servants</a:t>
          </a:r>
        </a:p>
        <a:p>
          <a:r>
            <a:rPr lang="en-US" sz="2400" b="0" dirty="0"/>
            <a:t>Slaves</a:t>
          </a:r>
        </a:p>
      </dgm:t>
    </dgm:pt>
    <dgm:pt modelId="{0DEFF744-89EB-48AA-830A-8F94EA848811}" type="parTrans" cxnId="{8A2D7E2B-67DB-4140-BEFE-215E9C11F799}">
      <dgm:prSet/>
      <dgm:spPr/>
      <dgm:t>
        <a:bodyPr/>
        <a:lstStyle/>
        <a:p>
          <a:endParaRPr lang="en-US"/>
        </a:p>
      </dgm:t>
    </dgm:pt>
    <dgm:pt modelId="{687E3750-BC6D-450C-B9FA-F3F86EBEBEEB}" type="sibTrans" cxnId="{8A2D7E2B-67DB-4140-BEFE-215E9C11F799}">
      <dgm:prSet/>
      <dgm:spPr/>
      <dgm:t>
        <a:bodyPr/>
        <a:lstStyle/>
        <a:p>
          <a:endParaRPr lang="en-US"/>
        </a:p>
      </dgm:t>
    </dgm:pt>
    <dgm:pt modelId="{E96ECB71-7BCE-428A-BC0B-680320740FCC}" type="pres">
      <dgm:prSet presAssocID="{EF43352C-E61B-4375-9FC5-04CDAF857943}" presName="Name0" presStyleCnt="0">
        <dgm:presLayoutVars>
          <dgm:dir/>
          <dgm:animLvl val="lvl"/>
          <dgm:resizeHandles val="exact"/>
        </dgm:presLayoutVars>
      </dgm:prSet>
      <dgm:spPr/>
    </dgm:pt>
    <dgm:pt modelId="{C63AC793-93B5-4E58-BAB6-906704EE3BEB}" type="pres">
      <dgm:prSet presAssocID="{8ADD81BB-45CD-491B-A6E5-BC9D3583B6D5}" presName="Name8" presStyleCnt="0"/>
      <dgm:spPr/>
    </dgm:pt>
    <dgm:pt modelId="{BBA4878D-2E5B-4647-92D6-242983E6CF93}" type="pres">
      <dgm:prSet presAssocID="{8ADD81BB-45CD-491B-A6E5-BC9D3583B6D5}" presName="level" presStyleLbl="node1" presStyleIdx="0" presStyleCnt="4" custScaleX="99931" custScaleY="175000">
        <dgm:presLayoutVars>
          <dgm:chMax val="1"/>
          <dgm:bulletEnabled val="1"/>
        </dgm:presLayoutVars>
      </dgm:prSet>
      <dgm:spPr/>
    </dgm:pt>
    <dgm:pt modelId="{40530683-73F3-49E0-A89B-73FB2350A8FD}" type="pres">
      <dgm:prSet presAssocID="{8ADD81BB-45CD-491B-A6E5-BC9D3583B6D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4EB2319-4EA3-4313-9D6A-3AD692A1ACD5}" type="pres">
      <dgm:prSet presAssocID="{88BC25AE-396A-4D6C-9C10-76FD8539EF80}" presName="Name8" presStyleCnt="0"/>
      <dgm:spPr/>
    </dgm:pt>
    <dgm:pt modelId="{89750478-1B9C-4E0D-A39B-16BE4C5019B7}" type="pres">
      <dgm:prSet presAssocID="{88BC25AE-396A-4D6C-9C10-76FD8539EF80}" presName="level" presStyleLbl="node1" presStyleIdx="1" presStyleCnt="4">
        <dgm:presLayoutVars>
          <dgm:chMax val="1"/>
          <dgm:bulletEnabled val="1"/>
        </dgm:presLayoutVars>
      </dgm:prSet>
      <dgm:spPr/>
    </dgm:pt>
    <dgm:pt modelId="{E13F326F-449F-45DE-93F2-AA8DADDF0941}" type="pres">
      <dgm:prSet presAssocID="{88BC25AE-396A-4D6C-9C10-76FD8539EF8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FD5A0BA-4BEA-4D4E-9FF9-3FEBDEEFD73B}" type="pres">
      <dgm:prSet presAssocID="{5E234C65-108B-4999-B9D7-8CA479C74B50}" presName="Name8" presStyleCnt="0"/>
      <dgm:spPr/>
    </dgm:pt>
    <dgm:pt modelId="{ABA7FFC3-DA09-43D0-B633-112ED0FA337B}" type="pres">
      <dgm:prSet presAssocID="{5E234C65-108B-4999-B9D7-8CA479C74B50}" presName="level" presStyleLbl="node1" presStyleIdx="2" presStyleCnt="4">
        <dgm:presLayoutVars>
          <dgm:chMax val="1"/>
          <dgm:bulletEnabled val="1"/>
        </dgm:presLayoutVars>
      </dgm:prSet>
      <dgm:spPr/>
    </dgm:pt>
    <dgm:pt modelId="{3325B49B-4CF1-43BE-BCCD-C8DDB5B0F8EB}" type="pres">
      <dgm:prSet presAssocID="{5E234C65-108B-4999-B9D7-8CA479C74B5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C34B1D3-F530-40C7-AE84-40216E9A1766}" type="pres">
      <dgm:prSet presAssocID="{CCF47BE2-63D2-4D69-B893-C65D5C3DB8ED}" presName="Name8" presStyleCnt="0"/>
      <dgm:spPr/>
    </dgm:pt>
    <dgm:pt modelId="{3158598C-DF69-44B4-A389-E52D398E42D8}" type="pres">
      <dgm:prSet presAssocID="{CCF47BE2-63D2-4D69-B893-C65D5C3DB8ED}" presName="level" presStyleLbl="node1" presStyleIdx="3" presStyleCnt="4">
        <dgm:presLayoutVars>
          <dgm:chMax val="1"/>
          <dgm:bulletEnabled val="1"/>
        </dgm:presLayoutVars>
      </dgm:prSet>
      <dgm:spPr/>
    </dgm:pt>
    <dgm:pt modelId="{4470092D-55E5-4276-975A-06EE84D572ED}" type="pres">
      <dgm:prSet presAssocID="{CCF47BE2-63D2-4D69-B893-C65D5C3DB8E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0ECDD01-3006-4440-AB23-2F08D05D5EEA}" type="presOf" srcId="{5E234C65-108B-4999-B9D7-8CA479C74B50}" destId="{3325B49B-4CF1-43BE-BCCD-C8DDB5B0F8EB}" srcOrd="1" destOrd="0" presId="urn:microsoft.com/office/officeart/2005/8/layout/pyramid1"/>
    <dgm:cxn modelId="{8A2D7E2B-67DB-4140-BEFE-215E9C11F799}" srcId="{EF43352C-E61B-4375-9FC5-04CDAF857943}" destId="{CCF47BE2-63D2-4D69-B893-C65D5C3DB8ED}" srcOrd="3" destOrd="0" parTransId="{0DEFF744-89EB-48AA-830A-8F94EA848811}" sibTransId="{687E3750-BC6D-450C-B9FA-F3F86EBEBEEB}"/>
    <dgm:cxn modelId="{642EB731-29C2-4254-99FB-8A361A308DC2}" type="presOf" srcId="{88BC25AE-396A-4D6C-9C10-76FD8539EF80}" destId="{E13F326F-449F-45DE-93F2-AA8DADDF0941}" srcOrd="1" destOrd="0" presId="urn:microsoft.com/office/officeart/2005/8/layout/pyramid1"/>
    <dgm:cxn modelId="{C30B4E70-8486-4993-B500-BDDF857E53B7}" type="presOf" srcId="{8ADD81BB-45CD-491B-A6E5-BC9D3583B6D5}" destId="{BBA4878D-2E5B-4647-92D6-242983E6CF93}" srcOrd="0" destOrd="0" presId="urn:microsoft.com/office/officeart/2005/8/layout/pyramid1"/>
    <dgm:cxn modelId="{242EA470-53FA-499B-B884-CC2BF08797DF}" type="presOf" srcId="{88BC25AE-396A-4D6C-9C10-76FD8539EF80}" destId="{89750478-1B9C-4E0D-A39B-16BE4C5019B7}" srcOrd="0" destOrd="0" presId="urn:microsoft.com/office/officeart/2005/8/layout/pyramid1"/>
    <dgm:cxn modelId="{14CDC29E-156E-44C8-A9B7-A957AEE13E99}" srcId="{EF43352C-E61B-4375-9FC5-04CDAF857943}" destId="{5E234C65-108B-4999-B9D7-8CA479C74B50}" srcOrd="2" destOrd="0" parTransId="{432BED4A-3FBF-4E4A-9FF5-1844DAE895D0}" sibTransId="{C68961B8-EF7B-423E-9C36-E8A60443C80C}"/>
    <dgm:cxn modelId="{739D71C5-C299-453E-8227-10A579A47717}" srcId="{EF43352C-E61B-4375-9FC5-04CDAF857943}" destId="{8ADD81BB-45CD-491B-A6E5-BC9D3583B6D5}" srcOrd="0" destOrd="0" parTransId="{306A922F-5387-4397-A946-89DBBD3F6AF9}" sibTransId="{85D8002D-273F-4041-AC49-130FE6CAF31D}"/>
    <dgm:cxn modelId="{1BBA94C6-EB3D-4C4A-B4A9-800CCCC85B1C}" type="presOf" srcId="{CCF47BE2-63D2-4D69-B893-C65D5C3DB8ED}" destId="{3158598C-DF69-44B4-A389-E52D398E42D8}" srcOrd="0" destOrd="0" presId="urn:microsoft.com/office/officeart/2005/8/layout/pyramid1"/>
    <dgm:cxn modelId="{347CB9D9-460F-4755-8253-0F48532AF01E}" type="presOf" srcId="{CCF47BE2-63D2-4D69-B893-C65D5C3DB8ED}" destId="{4470092D-55E5-4276-975A-06EE84D572ED}" srcOrd="1" destOrd="0" presId="urn:microsoft.com/office/officeart/2005/8/layout/pyramid1"/>
    <dgm:cxn modelId="{85E151E8-4B53-48F3-B603-3A51ACCBEA1F}" type="presOf" srcId="{EF43352C-E61B-4375-9FC5-04CDAF857943}" destId="{E96ECB71-7BCE-428A-BC0B-680320740FCC}" srcOrd="0" destOrd="0" presId="urn:microsoft.com/office/officeart/2005/8/layout/pyramid1"/>
    <dgm:cxn modelId="{1C075DF1-8C1D-4B64-AD59-ED0CC0D9B144}" type="presOf" srcId="{8ADD81BB-45CD-491B-A6E5-BC9D3583B6D5}" destId="{40530683-73F3-49E0-A89B-73FB2350A8FD}" srcOrd="1" destOrd="0" presId="urn:microsoft.com/office/officeart/2005/8/layout/pyramid1"/>
    <dgm:cxn modelId="{D59A5AF9-C11A-4A84-8AF1-E7B31E1932EC}" srcId="{EF43352C-E61B-4375-9FC5-04CDAF857943}" destId="{88BC25AE-396A-4D6C-9C10-76FD8539EF80}" srcOrd="1" destOrd="0" parTransId="{A34F7D92-3B0B-44DA-BD2D-19DCF948DC40}" sibTransId="{A475B521-8EAA-41E3-BD96-9457A2E197B3}"/>
    <dgm:cxn modelId="{34B4D6FD-36B6-43EC-B8F5-71746E5B9901}" type="presOf" srcId="{5E234C65-108B-4999-B9D7-8CA479C74B50}" destId="{ABA7FFC3-DA09-43D0-B633-112ED0FA337B}" srcOrd="0" destOrd="0" presId="urn:microsoft.com/office/officeart/2005/8/layout/pyramid1"/>
    <dgm:cxn modelId="{ABAD0C06-E732-4BB0-B953-FA3659BC62CD}" type="presParOf" srcId="{E96ECB71-7BCE-428A-BC0B-680320740FCC}" destId="{C63AC793-93B5-4E58-BAB6-906704EE3BEB}" srcOrd="0" destOrd="0" presId="urn:microsoft.com/office/officeart/2005/8/layout/pyramid1"/>
    <dgm:cxn modelId="{B8FF78A6-92D1-4BC8-86C5-9ED21736E4AE}" type="presParOf" srcId="{C63AC793-93B5-4E58-BAB6-906704EE3BEB}" destId="{BBA4878D-2E5B-4647-92D6-242983E6CF93}" srcOrd="0" destOrd="0" presId="urn:microsoft.com/office/officeart/2005/8/layout/pyramid1"/>
    <dgm:cxn modelId="{3C114DAF-39DC-4913-8CE0-43A89C16A210}" type="presParOf" srcId="{C63AC793-93B5-4E58-BAB6-906704EE3BEB}" destId="{40530683-73F3-49E0-A89B-73FB2350A8FD}" srcOrd="1" destOrd="0" presId="urn:microsoft.com/office/officeart/2005/8/layout/pyramid1"/>
    <dgm:cxn modelId="{5A673CFD-E78F-45EA-B521-AE638D8460D1}" type="presParOf" srcId="{E96ECB71-7BCE-428A-BC0B-680320740FCC}" destId="{64EB2319-4EA3-4313-9D6A-3AD692A1ACD5}" srcOrd="1" destOrd="0" presId="urn:microsoft.com/office/officeart/2005/8/layout/pyramid1"/>
    <dgm:cxn modelId="{391C2492-4CF0-47CA-84F2-E5E87813C73B}" type="presParOf" srcId="{64EB2319-4EA3-4313-9D6A-3AD692A1ACD5}" destId="{89750478-1B9C-4E0D-A39B-16BE4C5019B7}" srcOrd="0" destOrd="0" presId="urn:microsoft.com/office/officeart/2005/8/layout/pyramid1"/>
    <dgm:cxn modelId="{67307D74-0FF0-4ECB-80A0-D72C42CBBB78}" type="presParOf" srcId="{64EB2319-4EA3-4313-9D6A-3AD692A1ACD5}" destId="{E13F326F-449F-45DE-93F2-AA8DADDF0941}" srcOrd="1" destOrd="0" presId="urn:microsoft.com/office/officeart/2005/8/layout/pyramid1"/>
    <dgm:cxn modelId="{DB02A4B9-9F4A-4AE8-A9E7-D02549C6766E}" type="presParOf" srcId="{E96ECB71-7BCE-428A-BC0B-680320740FCC}" destId="{AFD5A0BA-4BEA-4D4E-9FF9-3FEBDEEFD73B}" srcOrd="2" destOrd="0" presId="urn:microsoft.com/office/officeart/2005/8/layout/pyramid1"/>
    <dgm:cxn modelId="{DC7A9DF2-A9C6-4DE9-8376-C9B870C70352}" type="presParOf" srcId="{AFD5A0BA-4BEA-4D4E-9FF9-3FEBDEEFD73B}" destId="{ABA7FFC3-DA09-43D0-B633-112ED0FA337B}" srcOrd="0" destOrd="0" presId="urn:microsoft.com/office/officeart/2005/8/layout/pyramid1"/>
    <dgm:cxn modelId="{F60308E4-98F1-4D0E-A47A-018837D13282}" type="presParOf" srcId="{AFD5A0BA-4BEA-4D4E-9FF9-3FEBDEEFD73B}" destId="{3325B49B-4CF1-43BE-BCCD-C8DDB5B0F8EB}" srcOrd="1" destOrd="0" presId="urn:microsoft.com/office/officeart/2005/8/layout/pyramid1"/>
    <dgm:cxn modelId="{F185F8EE-8ED0-448B-96BA-E74C6D6CEE8D}" type="presParOf" srcId="{E96ECB71-7BCE-428A-BC0B-680320740FCC}" destId="{BC34B1D3-F530-40C7-AE84-40216E9A1766}" srcOrd="3" destOrd="0" presId="urn:microsoft.com/office/officeart/2005/8/layout/pyramid1"/>
    <dgm:cxn modelId="{95BC4F9A-8945-4969-84BF-648D565A718F}" type="presParOf" srcId="{BC34B1D3-F530-40C7-AE84-40216E9A1766}" destId="{3158598C-DF69-44B4-A389-E52D398E42D8}" srcOrd="0" destOrd="0" presId="urn:microsoft.com/office/officeart/2005/8/layout/pyramid1"/>
    <dgm:cxn modelId="{186729C6-5D36-4086-9249-490EBAA35CBC}" type="presParOf" srcId="{BC34B1D3-F530-40C7-AE84-40216E9A1766}" destId="{4470092D-55E5-4276-975A-06EE84D572E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E960E3-4D6F-456D-8E0C-BE3F7944837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A05F3A-0661-41B1-8E62-433C6A4BF5D3}">
      <dgm:prSet phldrT="[Text]" custT="1"/>
      <dgm:spPr/>
      <dgm:t>
        <a:bodyPr/>
        <a:lstStyle/>
        <a:p>
          <a:pPr algn="l"/>
          <a:r>
            <a:rPr lang="en-US" sz="3200" dirty="0"/>
            <a:t>Royal Governor;</a:t>
          </a:r>
        </a:p>
        <a:p>
          <a:pPr algn="l"/>
          <a:r>
            <a:rPr lang="en-US" sz="2400" dirty="0"/>
            <a:t>Appointed by the king</a:t>
          </a:r>
        </a:p>
        <a:p>
          <a:pPr algn="l"/>
          <a:r>
            <a:rPr lang="en-US" sz="2400" dirty="0"/>
            <a:t>Oversaw trade</a:t>
          </a:r>
        </a:p>
        <a:p>
          <a:pPr algn="l"/>
          <a:r>
            <a:rPr lang="en-US" sz="2400" dirty="0"/>
            <a:t>Final say in laws</a:t>
          </a:r>
        </a:p>
        <a:p>
          <a:pPr algn="l"/>
          <a:r>
            <a:rPr lang="en-US" sz="2400" dirty="0"/>
            <a:t>Dismisses the assembly</a:t>
          </a:r>
        </a:p>
      </dgm:t>
    </dgm:pt>
    <dgm:pt modelId="{BD7020EA-164C-4B95-88A6-D5C70A544BE6}" type="parTrans" cxnId="{13F21D6A-56B3-4138-A783-57DF9A84BB42}">
      <dgm:prSet/>
      <dgm:spPr/>
      <dgm:t>
        <a:bodyPr/>
        <a:lstStyle/>
        <a:p>
          <a:endParaRPr lang="en-US"/>
        </a:p>
      </dgm:t>
    </dgm:pt>
    <dgm:pt modelId="{8FEECBBB-319F-4640-ABF5-AAB5F455C041}" type="sibTrans" cxnId="{13F21D6A-56B3-4138-A783-57DF9A84BB42}">
      <dgm:prSet/>
      <dgm:spPr/>
      <dgm:t>
        <a:bodyPr/>
        <a:lstStyle/>
        <a:p>
          <a:endParaRPr lang="en-US"/>
        </a:p>
      </dgm:t>
    </dgm:pt>
    <dgm:pt modelId="{D9E86F29-A45A-4FF0-810B-0F00C3B2EB6A}">
      <dgm:prSet phldrT="[Text]" custT="1"/>
      <dgm:spPr/>
      <dgm:t>
        <a:bodyPr/>
        <a:lstStyle/>
        <a:p>
          <a:pPr algn="l"/>
          <a:r>
            <a:rPr lang="en-US" sz="3200" dirty="0"/>
            <a:t>Council;</a:t>
          </a:r>
        </a:p>
        <a:p>
          <a:pPr algn="l"/>
          <a:r>
            <a:rPr lang="en-US" sz="2400" dirty="0"/>
            <a:t>Appointed by the governor</a:t>
          </a:r>
        </a:p>
        <a:p>
          <a:pPr algn="l"/>
          <a:r>
            <a:rPr lang="en-US" sz="2400" dirty="0"/>
            <a:t>Advisory board</a:t>
          </a:r>
        </a:p>
        <a:p>
          <a:pPr algn="l"/>
          <a:r>
            <a:rPr lang="en-US" sz="2400" dirty="0"/>
            <a:t>Highest court in each colony</a:t>
          </a:r>
        </a:p>
      </dgm:t>
    </dgm:pt>
    <dgm:pt modelId="{E1C67DC3-FE39-42D5-9447-75498738988C}" type="parTrans" cxnId="{864D2055-1D5F-48AA-B254-33017996879A}">
      <dgm:prSet/>
      <dgm:spPr/>
      <dgm:t>
        <a:bodyPr/>
        <a:lstStyle/>
        <a:p>
          <a:endParaRPr lang="en-US"/>
        </a:p>
      </dgm:t>
    </dgm:pt>
    <dgm:pt modelId="{41363F0E-2C97-4BDA-AD0D-A4C396588FB9}" type="sibTrans" cxnId="{864D2055-1D5F-48AA-B254-33017996879A}">
      <dgm:prSet/>
      <dgm:spPr/>
      <dgm:t>
        <a:bodyPr/>
        <a:lstStyle/>
        <a:p>
          <a:endParaRPr lang="en-US"/>
        </a:p>
      </dgm:t>
    </dgm:pt>
    <dgm:pt modelId="{8953E996-4FAD-4610-BC3B-4BD9BE8845B8}">
      <dgm:prSet phldrT="[Text]" custT="1"/>
      <dgm:spPr/>
      <dgm:t>
        <a:bodyPr/>
        <a:lstStyle/>
        <a:p>
          <a:pPr algn="l"/>
          <a:r>
            <a:rPr lang="en-US" sz="3200" dirty="0"/>
            <a:t>Colonial Assembly;</a:t>
          </a:r>
        </a:p>
        <a:p>
          <a:pPr algn="l"/>
          <a:r>
            <a:rPr lang="en-US" sz="2400" dirty="0"/>
            <a:t>Elected by eligible colonists</a:t>
          </a:r>
        </a:p>
        <a:p>
          <a:pPr algn="l"/>
          <a:r>
            <a:rPr lang="en-US" sz="2400" dirty="0"/>
            <a:t>Made laws</a:t>
          </a:r>
        </a:p>
        <a:p>
          <a:pPr algn="l"/>
          <a:r>
            <a:rPr lang="en-US" sz="2400" dirty="0"/>
            <a:t>Authority to tax</a:t>
          </a:r>
        </a:p>
        <a:p>
          <a:pPr algn="l"/>
          <a:r>
            <a:rPr lang="en-US" sz="2400" dirty="0"/>
            <a:t>Paid governor’s salary</a:t>
          </a:r>
        </a:p>
      </dgm:t>
    </dgm:pt>
    <dgm:pt modelId="{24F27FA4-E826-4F4B-ACC2-3F867E0CC522}" type="parTrans" cxnId="{5C8603B1-83B0-4A02-98D0-D24478753684}">
      <dgm:prSet/>
      <dgm:spPr/>
      <dgm:t>
        <a:bodyPr/>
        <a:lstStyle/>
        <a:p>
          <a:endParaRPr lang="en-US"/>
        </a:p>
      </dgm:t>
    </dgm:pt>
    <dgm:pt modelId="{E914FC7F-4952-4044-AD1F-A9962429D497}" type="sibTrans" cxnId="{5C8603B1-83B0-4A02-98D0-D24478753684}">
      <dgm:prSet/>
      <dgm:spPr/>
      <dgm:t>
        <a:bodyPr/>
        <a:lstStyle/>
        <a:p>
          <a:endParaRPr lang="en-US"/>
        </a:p>
      </dgm:t>
    </dgm:pt>
    <dgm:pt modelId="{95AAD182-28BD-44C7-B8C1-369D1D8B0003}" type="pres">
      <dgm:prSet presAssocID="{D0E960E3-4D6F-456D-8E0C-BE3F7944837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CA3CDCD-DA59-49A8-8CB6-94E7A00E5E1A}" type="pres">
      <dgm:prSet presAssocID="{03A05F3A-0661-41B1-8E62-433C6A4BF5D3}" presName="hierRoot1" presStyleCnt="0"/>
      <dgm:spPr/>
    </dgm:pt>
    <dgm:pt modelId="{B320318D-120A-4600-99EF-890564032DDB}" type="pres">
      <dgm:prSet presAssocID="{03A05F3A-0661-41B1-8E62-433C6A4BF5D3}" presName="composite" presStyleCnt="0"/>
      <dgm:spPr/>
    </dgm:pt>
    <dgm:pt modelId="{64DEA5D1-82B2-40F6-AFA4-583BFB862DAB}" type="pres">
      <dgm:prSet presAssocID="{03A05F3A-0661-41B1-8E62-433C6A4BF5D3}" presName="background" presStyleLbl="node0" presStyleIdx="0" presStyleCnt="1"/>
      <dgm:spPr/>
    </dgm:pt>
    <dgm:pt modelId="{9EC69743-7CE8-4D40-A08E-5C142AD8AB2A}" type="pres">
      <dgm:prSet presAssocID="{03A05F3A-0661-41B1-8E62-433C6A4BF5D3}" presName="text" presStyleLbl="fgAcc0" presStyleIdx="0" presStyleCnt="1" custAng="0" custLinFactNeighborX="-5003" custLinFactNeighborY="2457">
        <dgm:presLayoutVars>
          <dgm:chPref val="3"/>
        </dgm:presLayoutVars>
      </dgm:prSet>
      <dgm:spPr/>
    </dgm:pt>
    <dgm:pt modelId="{29EBF42D-CF39-4F18-B5DD-FCC3E636EC6D}" type="pres">
      <dgm:prSet presAssocID="{03A05F3A-0661-41B1-8E62-433C6A4BF5D3}" presName="hierChild2" presStyleCnt="0"/>
      <dgm:spPr/>
    </dgm:pt>
    <dgm:pt modelId="{45D51480-330F-48B9-95B1-16944BBA5A00}" type="pres">
      <dgm:prSet presAssocID="{E1C67DC3-FE39-42D5-9447-75498738988C}" presName="Name10" presStyleLbl="parChTrans1D2" presStyleIdx="0" presStyleCnt="2"/>
      <dgm:spPr/>
    </dgm:pt>
    <dgm:pt modelId="{AB3D411F-C48C-4964-80C5-16D920FF9DFA}" type="pres">
      <dgm:prSet presAssocID="{D9E86F29-A45A-4FF0-810B-0F00C3B2EB6A}" presName="hierRoot2" presStyleCnt="0"/>
      <dgm:spPr/>
    </dgm:pt>
    <dgm:pt modelId="{98E567F9-FA10-4821-AB95-E29CB5B095FA}" type="pres">
      <dgm:prSet presAssocID="{D9E86F29-A45A-4FF0-810B-0F00C3B2EB6A}" presName="composite2" presStyleCnt="0"/>
      <dgm:spPr/>
    </dgm:pt>
    <dgm:pt modelId="{DE652D0C-040D-492C-A1CF-9EC3EDF9DA86}" type="pres">
      <dgm:prSet presAssocID="{D9E86F29-A45A-4FF0-810B-0F00C3B2EB6A}" presName="background2" presStyleLbl="node2" presStyleIdx="0" presStyleCnt="2"/>
      <dgm:spPr/>
    </dgm:pt>
    <dgm:pt modelId="{6CDE19F2-D70E-4889-8ECA-15D15FB97CEB}" type="pres">
      <dgm:prSet presAssocID="{D9E86F29-A45A-4FF0-810B-0F00C3B2EB6A}" presName="text2" presStyleLbl="fgAcc2" presStyleIdx="0" presStyleCnt="2">
        <dgm:presLayoutVars>
          <dgm:chPref val="3"/>
        </dgm:presLayoutVars>
      </dgm:prSet>
      <dgm:spPr/>
    </dgm:pt>
    <dgm:pt modelId="{4BA75593-444A-4EEF-880B-148A5A8990DB}" type="pres">
      <dgm:prSet presAssocID="{D9E86F29-A45A-4FF0-810B-0F00C3B2EB6A}" presName="hierChild3" presStyleCnt="0"/>
      <dgm:spPr/>
    </dgm:pt>
    <dgm:pt modelId="{8E68BFE5-92B9-4B24-B681-2AE9617E4066}" type="pres">
      <dgm:prSet presAssocID="{24F27FA4-E826-4F4B-ACC2-3F867E0CC522}" presName="Name10" presStyleLbl="parChTrans1D2" presStyleIdx="1" presStyleCnt="2"/>
      <dgm:spPr/>
    </dgm:pt>
    <dgm:pt modelId="{F0017DCE-31E6-4480-AF3C-D4E3A0B5E9B4}" type="pres">
      <dgm:prSet presAssocID="{8953E996-4FAD-4610-BC3B-4BD9BE8845B8}" presName="hierRoot2" presStyleCnt="0"/>
      <dgm:spPr/>
    </dgm:pt>
    <dgm:pt modelId="{D328037B-8C6C-46B7-9B51-2D8E9CBC0670}" type="pres">
      <dgm:prSet presAssocID="{8953E996-4FAD-4610-BC3B-4BD9BE8845B8}" presName="composite2" presStyleCnt="0"/>
      <dgm:spPr/>
    </dgm:pt>
    <dgm:pt modelId="{95DEE2B9-3500-46DC-90B9-67E78B97050D}" type="pres">
      <dgm:prSet presAssocID="{8953E996-4FAD-4610-BC3B-4BD9BE8845B8}" presName="background2" presStyleLbl="node2" presStyleIdx="1" presStyleCnt="2"/>
      <dgm:spPr/>
    </dgm:pt>
    <dgm:pt modelId="{88FD6280-62CC-403F-AC3E-C19EF6B93341}" type="pres">
      <dgm:prSet presAssocID="{8953E996-4FAD-4610-BC3B-4BD9BE8845B8}" presName="text2" presStyleLbl="fgAcc2" presStyleIdx="1" presStyleCnt="2">
        <dgm:presLayoutVars>
          <dgm:chPref val="3"/>
        </dgm:presLayoutVars>
      </dgm:prSet>
      <dgm:spPr/>
    </dgm:pt>
    <dgm:pt modelId="{35B3FB14-D3DF-49C6-9B49-51AA09B1F393}" type="pres">
      <dgm:prSet presAssocID="{8953E996-4FAD-4610-BC3B-4BD9BE8845B8}" presName="hierChild3" presStyleCnt="0"/>
      <dgm:spPr/>
    </dgm:pt>
  </dgm:ptLst>
  <dgm:cxnLst>
    <dgm:cxn modelId="{830E7326-11BD-4EBC-9C9D-45F7FB48484D}" type="presOf" srcId="{03A05F3A-0661-41B1-8E62-433C6A4BF5D3}" destId="{9EC69743-7CE8-4D40-A08E-5C142AD8AB2A}" srcOrd="0" destOrd="0" presId="urn:microsoft.com/office/officeart/2005/8/layout/hierarchy1"/>
    <dgm:cxn modelId="{13F21D6A-56B3-4138-A783-57DF9A84BB42}" srcId="{D0E960E3-4D6F-456D-8E0C-BE3F7944837E}" destId="{03A05F3A-0661-41B1-8E62-433C6A4BF5D3}" srcOrd="0" destOrd="0" parTransId="{BD7020EA-164C-4B95-88A6-D5C70A544BE6}" sibTransId="{8FEECBBB-319F-4640-ABF5-AAB5F455C041}"/>
    <dgm:cxn modelId="{864D2055-1D5F-48AA-B254-33017996879A}" srcId="{03A05F3A-0661-41B1-8E62-433C6A4BF5D3}" destId="{D9E86F29-A45A-4FF0-810B-0F00C3B2EB6A}" srcOrd="0" destOrd="0" parTransId="{E1C67DC3-FE39-42D5-9447-75498738988C}" sibTransId="{41363F0E-2C97-4BDA-AD0D-A4C396588FB9}"/>
    <dgm:cxn modelId="{8C393795-AA3C-4B21-8FDD-B7B06AEBE0FB}" type="presOf" srcId="{D9E86F29-A45A-4FF0-810B-0F00C3B2EB6A}" destId="{6CDE19F2-D70E-4889-8ECA-15D15FB97CEB}" srcOrd="0" destOrd="0" presId="urn:microsoft.com/office/officeart/2005/8/layout/hierarchy1"/>
    <dgm:cxn modelId="{7039419D-DA29-417D-AFA8-746A580E191B}" type="presOf" srcId="{8953E996-4FAD-4610-BC3B-4BD9BE8845B8}" destId="{88FD6280-62CC-403F-AC3E-C19EF6B93341}" srcOrd="0" destOrd="0" presId="urn:microsoft.com/office/officeart/2005/8/layout/hierarchy1"/>
    <dgm:cxn modelId="{4196BDA6-1263-4206-A2DC-E0B2A41AFD36}" type="presOf" srcId="{E1C67DC3-FE39-42D5-9447-75498738988C}" destId="{45D51480-330F-48B9-95B1-16944BBA5A00}" srcOrd="0" destOrd="0" presId="urn:microsoft.com/office/officeart/2005/8/layout/hierarchy1"/>
    <dgm:cxn modelId="{5C8603B1-83B0-4A02-98D0-D24478753684}" srcId="{03A05F3A-0661-41B1-8E62-433C6A4BF5D3}" destId="{8953E996-4FAD-4610-BC3B-4BD9BE8845B8}" srcOrd="1" destOrd="0" parTransId="{24F27FA4-E826-4F4B-ACC2-3F867E0CC522}" sibTransId="{E914FC7F-4952-4044-AD1F-A9962429D497}"/>
    <dgm:cxn modelId="{A881D2C4-1A93-4498-AED7-1C70896219AE}" type="presOf" srcId="{24F27FA4-E826-4F4B-ACC2-3F867E0CC522}" destId="{8E68BFE5-92B9-4B24-B681-2AE9617E4066}" srcOrd="0" destOrd="0" presId="urn:microsoft.com/office/officeart/2005/8/layout/hierarchy1"/>
    <dgm:cxn modelId="{11E9A3CC-E3B6-471B-9747-0010FDCB2CFD}" type="presOf" srcId="{D0E960E3-4D6F-456D-8E0C-BE3F7944837E}" destId="{95AAD182-28BD-44C7-B8C1-369D1D8B0003}" srcOrd="0" destOrd="0" presId="urn:microsoft.com/office/officeart/2005/8/layout/hierarchy1"/>
    <dgm:cxn modelId="{B138D3B6-4019-4897-90CC-AD7E8C6FFA3E}" type="presParOf" srcId="{95AAD182-28BD-44C7-B8C1-369D1D8B0003}" destId="{3CA3CDCD-DA59-49A8-8CB6-94E7A00E5E1A}" srcOrd="0" destOrd="0" presId="urn:microsoft.com/office/officeart/2005/8/layout/hierarchy1"/>
    <dgm:cxn modelId="{9B2D37AC-434D-4174-BAD7-BE4EFEF7D195}" type="presParOf" srcId="{3CA3CDCD-DA59-49A8-8CB6-94E7A00E5E1A}" destId="{B320318D-120A-4600-99EF-890564032DDB}" srcOrd="0" destOrd="0" presId="urn:microsoft.com/office/officeart/2005/8/layout/hierarchy1"/>
    <dgm:cxn modelId="{918AFDA6-7FA2-4D3B-A887-CF76C567E295}" type="presParOf" srcId="{B320318D-120A-4600-99EF-890564032DDB}" destId="{64DEA5D1-82B2-40F6-AFA4-583BFB862DAB}" srcOrd="0" destOrd="0" presId="urn:microsoft.com/office/officeart/2005/8/layout/hierarchy1"/>
    <dgm:cxn modelId="{6D71289A-6623-43AA-BAD2-7D8B68E8BE2D}" type="presParOf" srcId="{B320318D-120A-4600-99EF-890564032DDB}" destId="{9EC69743-7CE8-4D40-A08E-5C142AD8AB2A}" srcOrd="1" destOrd="0" presId="urn:microsoft.com/office/officeart/2005/8/layout/hierarchy1"/>
    <dgm:cxn modelId="{61CB7BAC-D402-42CD-BA47-FF4082EC24B2}" type="presParOf" srcId="{3CA3CDCD-DA59-49A8-8CB6-94E7A00E5E1A}" destId="{29EBF42D-CF39-4F18-B5DD-FCC3E636EC6D}" srcOrd="1" destOrd="0" presId="urn:microsoft.com/office/officeart/2005/8/layout/hierarchy1"/>
    <dgm:cxn modelId="{F4383615-5317-45D9-86FF-07D2989FCCC7}" type="presParOf" srcId="{29EBF42D-CF39-4F18-B5DD-FCC3E636EC6D}" destId="{45D51480-330F-48B9-95B1-16944BBA5A00}" srcOrd="0" destOrd="0" presId="urn:microsoft.com/office/officeart/2005/8/layout/hierarchy1"/>
    <dgm:cxn modelId="{DF3FCF1C-BC99-4CB0-8B3C-ACC2ACE46581}" type="presParOf" srcId="{29EBF42D-CF39-4F18-B5DD-FCC3E636EC6D}" destId="{AB3D411F-C48C-4964-80C5-16D920FF9DFA}" srcOrd="1" destOrd="0" presId="urn:microsoft.com/office/officeart/2005/8/layout/hierarchy1"/>
    <dgm:cxn modelId="{73A990F5-BFC0-4741-A681-D8EA316A5D6B}" type="presParOf" srcId="{AB3D411F-C48C-4964-80C5-16D920FF9DFA}" destId="{98E567F9-FA10-4821-AB95-E29CB5B095FA}" srcOrd="0" destOrd="0" presId="urn:microsoft.com/office/officeart/2005/8/layout/hierarchy1"/>
    <dgm:cxn modelId="{F6B5BD8D-98A7-4FAC-957D-F66F5DA4E989}" type="presParOf" srcId="{98E567F9-FA10-4821-AB95-E29CB5B095FA}" destId="{DE652D0C-040D-492C-A1CF-9EC3EDF9DA86}" srcOrd="0" destOrd="0" presId="urn:microsoft.com/office/officeart/2005/8/layout/hierarchy1"/>
    <dgm:cxn modelId="{DF2DF51F-B452-4BC7-B700-DB5699D54440}" type="presParOf" srcId="{98E567F9-FA10-4821-AB95-E29CB5B095FA}" destId="{6CDE19F2-D70E-4889-8ECA-15D15FB97CEB}" srcOrd="1" destOrd="0" presId="urn:microsoft.com/office/officeart/2005/8/layout/hierarchy1"/>
    <dgm:cxn modelId="{D4F234C7-FB6A-4DD9-8F3B-3755525A7403}" type="presParOf" srcId="{AB3D411F-C48C-4964-80C5-16D920FF9DFA}" destId="{4BA75593-444A-4EEF-880B-148A5A8990DB}" srcOrd="1" destOrd="0" presId="urn:microsoft.com/office/officeart/2005/8/layout/hierarchy1"/>
    <dgm:cxn modelId="{16D5FA81-889A-404E-A4CB-1682E4655BB7}" type="presParOf" srcId="{29EBF42D-CF39-4F18-B5DD-FCC3E636EC6D}" destId="{8E68BFE5-92B9-4B24-B681-2AE9617E4066}" srcOrd="2" destOrd="0" presId="urn:microsoft.com/office/officeart/2005/8/layout/hierarchy1"/>
    <dgm:cxn modelId="{64727213-9F83-4E55-BF89-ED326B860534}" type="presParOf" srcId="{29EBF42D-CF39-4F18-B5DD-FCC3E636EC6D}" destId="{F0017DCE-31E6-4480-AF3C-D4E3A0B5E9B4}" srcOrd="3" destOrd="0" presId="urn:microsoft.com/office/officeart/2005/8/layout/hierarchy1"/>
    <dgm:cxn modelId="{BFE067A5-1076-42CB-B353-5A9AAAC6F037}" type="presParOf" srcId="{F0017DCE-31E6-4480-AF3C-D4E3A0B5E9B4}" destId="{D328037B-8C6C-46B7-9B51-2D8E9CBC0670}" srcOrd="0" destOrd="0" presId="urn:microsoft.com/office/officeart/2005/8/layout/hierarchy1"/>
    <dgm:cxn modelId="{CD7E6B4A-30B9-451D-8E1A-0BA216796143}" type="presParOf" srcId="{D328037B-8C6C-46B7-9B51-2D8E9CBC0670}" destId="{95DEE2B9-3500-46DC-90B9-67E78B97050D}" srcOrd="0" destOrd="0" presId="urn:microsoft.com/office/officeart/2005/8/layout/hierarchy1"/>
    <dgm:cxn modelId="{4C71BB66-DCEC-49A5-A7F3-A1F354B0B8C0}" type="presParOf" srcId="{D328037B-8C6C-46B7-9B51-2D8E9CBC0670}" destId="{88FD6280-62CC-403F-AC3E-C19EF6B93341}" srcOrd="1" destOrd="0" presId="urn:microsoft.com/office/officeart/2005/8/layout/hierarchy1"/>
    <dgm:cxn modelId="{1CF2818B-A6F5-4405-A06D-D1440FDDED47}" type="presParOf" srcId="{F0017DCE-31E6-4480-AF3C-D4E3A0B5E9B4}" destId="{35B3FB14-D3DF-49C6-9B49-51AA09B1F39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4878D-2E5B-4647-92D6-242983E6CF93}">
      <dsp:nvSpPr>
        <dsp:cNvPr id="0" name=""/>
        <dsp:cNvSpPr/>
      </dsp:nvSpPr>
      <dsp:spPr>
        <a:xfrm>
          <a:off x="2887001" y="0"/>
          <a:ext cx="3364489" cy="2526631"/>
        </a:xfrm>
        <a:prstGeom prst="trapezoid">
          <a:avLst>
            <a:gd name="adj" fmla="val 66627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High: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Large Landowners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Church Officials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Government Officials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Wealthy Merchants</a:t>
          </a:r>
        </a:p>
      </dsp:txBody>
      <dsp:txXfrm>
        <a:off x="2887001" y="0"/>
        <a:ext cx="3364489" cy="2526631"/>
      </dsp:txXfrm>
    </dsp:sp>
    <dsp:sp modelId="{89750478-1B9C-4E0D-A39B-16BE4C5019B7}">
      <dsp:nvSpPr>
        <dsp:cNvPr id="0" name=""/>
        <dsp:cNvSpPr/>
      </dsp:nvSpPr>
      <dsp:spPr>
        <a:xfrm>
          <a:off x="1923893" y="2526631"/>
          <a:ext cx="5290705" cy="1443789"/>
        </a:xfrm>
        <a:prstGeom prst="trapezoid">
          <a:avLst>
            <a:gd name="adj" fmla="val 66627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Upper Middle: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Small Farmers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tradespeople</a:t>
          </a:r>
        </a:p>
      </dsp:txBody>
      <dsp:txXfrm>
        <a:off x="2849766" y="2526631"/>
        <a:ext cx="3438958" cy="1443789"/>
      </dsp:txXfrm>
    </dsp:sp>
    <dsp:sp modelId="{ABA7FFC3-DA09-43D0-B633-112ED0FA337B}">
      <dsp:nvSpPr>
        <dsp:cNvPr id="0" name=""/>
        <dsp:cNvSpPr/>
      </dsp:nvSpPr>
      <dsp:spPr>
        <a:xfrm>
          <a:off x="961946" y="3970421"/>
          <a:ext cx="7214598" cy="1443789"/>
        </a:xfrm>
        <a:prstGeom prst="trapezoid">
          <a:avLst>
            <a:gd name="adj" fmla="val 66627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Lower Middle: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Renters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Unskilled workers</a:t>
          </a:r>
        </a:p>
      </dsp:txBody>
      <dsp:txXfrm>
        <a:off x="2224501" y="3970421"/>
        <a:ext cx="4689489" cy="1443789"/>
      </dsp:txXfrm>
    </dsp:sp>
    <dsp:sp modelId="{3158598C-DF69-44B4-A389-E52D398E42D8}">
      <dsp:nvSpPr>
        <dsp:cNvPr id="0" name=""/>
        <dsp:cNvSpPr/>
      </dsp:nvSpPr>
      <dsp:spPr>
        <a:xfrm>
          <a:off x="0" y="5414210"/>
          <a:ext cx="9138492" cy="1443789"/>
        </a:xfrm>
        <a:prstGeom prst="trapezoid">
          <a:avLst>
            <a:gd name="adj" fmla="val 66627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Low: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Indentured Servants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Slaves</a:t>
          </a:r>
        </a:p>
      </dsp:txBody>
      <dsp:txXfrm>
        <a:off x="1599236" y="5414210"/>
        <a:ext cx="5940019" cy="1443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8BFE5-92B9-4B24-B681-2AE9617E4066}">
      <dsp:nvSpPr>
        <dsp:cNvPr id="0" name=""/>
        <dsp:cNvSpPr/>
      </dsp:nvSpPr>
      <dsp:spPr>
        <a:xfrm>
          <a:off x="4089020" y="2649343"/>
          <a:ext cx="2547113" cy="1060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3456"/>
              </a:lnTo>
              <a:lnTo>
                <a:pt x="2547113" y="703456"/>
              </a:lnTo>
              <a:lnTo>
                <a:pt x="2547113" y="10603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D51480-330F-48B9-95B1-16944BBA5A00}">
      <dsp:nvSpPr>
        <dsp:cNvPr id="0" name=""/>
        <dsp:cNvSpPr/>
      </dsp:nvSpPr>
      <dsp:spPr>
        <a:xfrm>
          <a:off x="1927398" y="2649343"/>
          <a:ext cx="2161622" cy="1060356"/>
        </a:xfrm>
        <a:custGeom>
          <a:avLst/>
          <a:gdLst/>
          <a:ahLst/>
          <a:cxnLst/>
          <a:rect l="0" t="0" r="0" b="0"/>
          <a:pathLst>
            <a:path>
              <a:moveTo>
                <a:pt x="2161622" y="0"/>
              </a:moveTo>
              <a:lnTo>
                <a:pt x="2161622" y="703456"/>
              </a:lnTo>
              <a:lnTo>
                <a:pt x="0" y="703456"/>
              </a:lnTo>
              <a:lnTo>
                <a:pt x="0" y="10603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EA5D1-82B2-40F6-AFA4-583BFB862DAB}">
      <dsp:nvSpPr>
        <dsp:cNvPr id="0" name=""/>
        <dsp:cNvSpPr/>
      </dsp:nvSpPr>
      <dsp:spPr>
        <a:xfrm>
          <a:off x="2162719" y="202941"/>
          <a:ext cx="3852602" cy="24464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69743-7CE8-4D40-A08E-5C142AD8AB2A}">
      <dsp:nvSpPr>
        <dsp:cNvPr id="0" name=""/>
        <dsp:cNvSpPr/>
      </dsp:nvSpPr>
      <dsp:spPr>
        <a:xfrm>
          <a:off x="2590786" y="609605"/>
          <a:ext cx="3852602" cy="24464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Royal Governor;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Appointed by the king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Oversaw trade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Final say in laws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Dismisses the assembly</a:t>
          </a:r>
        </a:p>
      </dsp:txBody>
      <dsp:txXfrm>
        <a:off x="2662439" y="681258"/>
        <a:ext cx="3709296" cy="2303096"/>
      </dsp:txXfrm>
    </dsp:sp>
    <dsp:sp modelId="{DE652D0C-040D-492C-A1CF-9EC3EDF9DA86}">
      <dsp:nvSpPr>
        <dsp:cNvPr id="0" name=""/>
        <dsp:cNvSpPr/>
      </dsp:nvSpPr>
      <dsp:spPr>
        <a:xfrm>
          <a:off x="1097" y="3709700"/>
          <a:ext cx="3852602" cy="24464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E19F2-D70E-4889-8ECA-15D15FB97CEB}">
      <dsp:nvSpPr>
        <dsp:cNvPr id="0" name=""/>
        <dsp:cNvSpPr/>
      </dsp:nvSpPr>
      <dsp:spPr>
        <a:xfrm>
          <a:off x="429164" y="4116364"/>
          <a:ext cx="3852602" cy="24464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Council;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Appointed by the governor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Advisory board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Highest court in each colony</a:t>
          </a:r>
        </a:p>
      </dsp:txBody>
      <dsp:txXfrm>
        <a:off x="500817" y="4188017"/>
        <a:ext cx="3709296" cy="2303096"/>
      </dsp:txXfrm>
    </dsp:sp>
    <dsp:sp modelId="{95DEE2B9-3500-46DC-90B9-67E78B97050D}">
      <dsp:nvSpPr>
        <dsp:cNvPr id="0" name=""/>
        <dsp:cNvSpPr/>
      </dsp:nvSpPr>
      <dsp:spPr>
        <a:xfrm>
          <a:off x="4709833" y="3709700"/>
          <a:ext cx="3852602" cy="24464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D6280-62CC-403F-AC3E-C19EF6B93341}">
      <dsp:nvSpPr>
        <dsp:cNvPr id="0" name=""/>
        <dsp:cNvSpPr/>
      </dsp:nvSpPr>
      <dsp:spPr>
        <a:xfrm>
          <a:off x="5137900" y="4116364"/>
          <a:ext cx="3852602" cy="24464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Colonial Assembly;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Elected by eligible colonists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Made laws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Authority to tax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Paid governor’s salary</a:t>
          </a:r>
        </a:p>
      </dsp:txBody>
      <dsp:txXfrm>
        <a:off x="5209553" y="4188017"/>
        <a:ext cx="3709296" cy="2303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5EB82-FAE5-4D78-BD9B-9CB14447E4C2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C9809-53DA-4F34-BC10-9FEAC452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25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37096-2900-4853-803C-F9CE2338949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6E72B-0C96-418D-A83D-83F4C558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8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6E72B-0C96-418D-A83D-83F4C55848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32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36D4-1411-4569-BDB6-EE4B9955DE3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17C37-8D3F-4DD2-B783-2CD5FD97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3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36D4-1411-4569-BDB6-EE4B9955DE3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17C37-8D3F-4DD2-B783-2CD5FD97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6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36D4-1411-4569-BDB6-EE4B9955DE3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17C37-8D3F-4DD2-B783-2CD5FD97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9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36D4-1411-4569-BDB6-EE4B9955DE3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17C37-8D3F-4DD2-B783-2CD5FD97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4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36D4-1411-4569-BDB6-EE4B9955DE3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17C37-8D3F-4DD2-B783-2CD5FD97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9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36D4-1411-4569-BDB6-EE4B9955DE3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17C37-8D3F-4DD2-B783-2CD5FD97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9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36D4-1411-4569-BDB6-EE4B9955DE3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17C37-8D3F-4DD2-B783-2CD5FD97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4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36D4-1411-4569-BDB6-EE4B9955DE3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17C37-8D3F-4DD2-B783-2CD5FD97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36D4-1411-4569-BDB6-EE4B9955DE3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17C37-8D3F-4DD2-B783-2CD5FD97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4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36D4-1411-4569-BDB6-EE4B9955DE3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17C37-8D3F-4DD2-B783-2CD5FD97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5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36D4-1411-4569-BDB6-EE4B9955DE3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17C37-8D3F-4DD2-B783-2CD5FD97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9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F36D4-1411-4569-BDB6-EE4B9955DE3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17C37-8D3F-4DD2-B783-2CD5FD97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3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Growth of the </a:t>
            </a:r>
            <a:br>
              <a:rPr lang="en-US" dirty="0"/>
            </a:br>
            <a:r>
              <a:rPr lang="en-US" dirty="0"/>
              <a:t>American Colonies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70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Boys would start working as early as 3 </a:t>
            </a:r>
          </a:p>
          <a:p>
            <a:r>
              <a:rPr lang="en-US" dirty="0"/>
              <a:t>Age 6 boys started working with their fathers farming or in shops</a:t>
            </a:r>
          </a:p>
          <a:p>
            <a:r>
              <a:rPr lang="en-US" dirty="0"/>
              <a:t>Age 11 boys would become an apprentice to learn a specific trade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3863181"/>
            <a:ext cx="2331720" cy="2914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419600"/>
            <a:ext cx="27622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3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/>
              <a:t>Girls would start working at age 3 doing chores around the house</a:t>
            </a:r>
          </a:p>
          <a:p>
            <a:endParaRPr lang="en-US" dirty="0"/>
          </a:p>
          <a:p>
            <a:r>
              <a:rPr lang="en-US" dirty="0"/>
              <a:t>Age 13-14 girls were sent to other households to learn specialized skills like weaving or cheese making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581400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1" y="2948781"/>
            <a:ext cx="1981200" cy="387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children taught to read using the bible as the textbook</a:t>
            </a:r>
          </a:p>
          <a:p>
            <a:endParaRPr lang="en-US" dirty="0"/>
          </a:p>
          <a:p>
            <a:r>
              <a:rPr lang="en-US" dirty="0"/>
              <a:t>Wealthy children taught arithmetic and writing</a:t>
            </a:r>
          </a:p>
          <a:p>
            <a:endParaRPr lang="en-US" dirty="0"/>
          </a:p>
          <a:p>
            <a:r>
              <a:rPr lang="en-US" dirty="0"/>
              <a:t>poor families relied on mothers to teach children to read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797" y="2133600"/>
            <a:ext cx="1625203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74597"/>
            <a:ext cx="1981200" cy="148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3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Books and Newspapers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19200"/>
            <a:ext cx="4258235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219200"/>
            <a:ext cx="2543175" cy="476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619500"/>
            <a:ext cx="20383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89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Great Awakening vs.</a:t>
            </a:r>
            <a:br>
              <a:rPr lang="en-US" dirty="0"/>
            </a:br>
            <a:r>
              <a:rPr lang="en-US" dirty="0"/>
              <a:t>Enlightenment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Religion had become something the colonists did just to do.</a:t>
            </a:r>
          </a:p>
          <a:p>
            <a:endParaRPr lang="en-US" dirty="0"/>
          </a:p>
          <a:p>
            <a:r>
              <a:rPr lang="en-US" dirty="0"/>
              <a:t>Ministers come in and supercharge religion to bring back the importance.</a:t>
            </a:r>
          </a:p>
          <a:p>
            <a:endParaRPr lang="en-US" dirty="0"/>
          </a:p>
          <a:p>
            <a:r>
              <a:rPr lang="en-US" dirty="0"/>
              <a:t>Encouraged ideas of equality and the rights to challenge authority.</a:t>
            </a:r>
          </a:p>
        </p:txBody>
      </p:sp>
    </p:spTree>
    <p:extLst>
      <p:ext uri="{BB962C8B-B14F-4D97-AF65-F5344CB8AC3E}">
        <p14:creationId xmlns:p14="http://schemas.microsoft.com/office/powerpoint/2010/main" val="949611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07" y="2514600"/>
            <a:ext cx="2559464" cy="433687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1" y="0"/>
            <a:ext cx="5025528" cy="685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04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77000"/>
          </a:xfrm>
        </p:spPr>
        <p:txBody>
          <a:bodyPr/>
          <a:lstStyle/>
          <a:p>
            <a:r>
              <a:rPr lang="en-US" dirty="0"/>
              <a:t>Enlightenment emphasizes reason and science over religion to find answers</a:t>
            </a:r>
          </a:p>
          <a:p>
            <a:endParaRPr lang="en-US" dirty="0"/>
          </a:p>
          <a:p>
            <a:r>
              <a:rPr lang="en-US" dirty="0"/>
              <a:t>Affected mostly the wealthy, educated men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6" y="2375052"/>
            <a:ext cx="3035147" cy="3035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533" y="2362200"/>
            <a:ext cx="2865171" cy="3362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058" y="395551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70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6629400"/>
          </a:xfrm>
        </p:spPr>
        <p:txBody>
          <a:bodyPr/>
          <a:lstStyle/>
          <a:p>
            <a:r>
              <a:rPr lang="en-US" dirty="0"/>
              <a:t>Benjamin Franklin was a leading Enlightenment figure in the Colonies</a:t>
            </a:r>
          </a:p>
          <a:p>
            <a:endParaRPr lang="en-US" dirty="0"/>
          </a:p>
          <a:p>
            <a:r>
              <a:rPr lang="en-US" dirty="0"/>
              <a:t>Sir Isaac Newton explains the law of gravity</a:t>
            </a:r>
          </a:p>
          <a:p>
            <a:endParaRPr lang="en-US" dirty="0"/>
          </a:p>
          <a:p>
            <a:r>
              <a:rPr lang="en-US" dirty="0"/>
              <a:t>John Locke argues that people have natural rights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6200"/>
            <a:ext cx="50800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013" y="3095625"/>
            <a:ext cx="3609975" cy="3609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06" y="3878247"/>
            <a:ext cx="4875519" cy="259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9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</a:t>
            </a:r>
            <a:r>
              <a:rPr lang="en-US"/>
              <a:t>2 sentences </a:t>
            </a:r>
            <a:r>
              <a:rPr lang="en-US" dirty="0"/>
              <a:t>answering the following question.</a:t>
            </a:r>
          </a:p>
          <a:p>
            <a:endParaRPr lang="en-US" dirty="0"/>
          </a:p>
          <a:p>
            <a:r>
              <a:rPr lang="en-US" dirty="0"/>
              <a:t>Since we have been discussing a new identity in the colonies, describe what your identity is. How would you describe yourself to someone?</a:t>
            </a:r>
          </a:p>
        </p:txBody>
      </p:sp>
    </p:spTree>
    <p:extLst>
      <p:ext uri="{BB962C8B-B14F-4D97-AF65-F5344CB8AC3E}">
        <p14:creationId xmlns:p14="http://schemas.microsoft.com/office/powerpoint/2010/main" val="2259497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natural rights?</a:t>
            </a:r>
          </a:p>
          <a:p>
            <a:endParaRPr lang="en-US" dirty="0"/>
          </a:p>
          <a:p>
            <a:r>
              <a:rPr lang="en-US" dirty="0"/>
              <a:t>Who has natural rights?</a:t>
            </a:r>
          </a:p>
          <a:p>
            <a:endParaRPr lang="en-US" dirty="0"/>
          </a:p>
          <a:p>
            <a:r>
              <a:rPr lang="en-US" dirty="0"/>
              <a:t>How is this idea different than how European governments have been ran in the past?</a:t>
            </a:r>
          </a:p>
        </p:txBody>
      </p:sp>
    </p:spTree>
    <p:extLst>
      <p:ext uri="{BB962C8B-B14F-4D97-AF65-F5344CB8AC3E}">
        <p14:creationId xmlns:p14="http://schemas.microsoft.com/office/powerpoint/2010/main" val="1283005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EQ: What are the benefits of becoming more independent in your life?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would independence benefit the colonies? </a:t>
            </a:r>
          </a:p>
        </p:txBody>
      </p:sp>
    </p:spTree>
    <p:extLst>
      <p:ext uri="{BB962C8B-B14F-4D97-AF65-F5344CB8AC3E}">
        <p14:creationId xmlns:p14="http://schemas.microsoft.com/office/powerpoint/2010/main" val="3281404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Beginnings of Representative</a:t>
            </a:r>
            <a:br>
              <a:rPr lang="en-US" dirty="0"/>
            </a:br>
            <a:r>
              <a:rPr lang="en-US" dirty="0"/>
              <a:t>Government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7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EQ; Which government is better; monarchy or representative government? </a:t>
            </a:r>
          </a:p>
        </p:txBody>
      </p:sp>
    </p:spTree>
    <p:extLst>
      <p:ext uri="{BB962C8B-B14F-4D97-AF65-F5344CB8AC3E}">
        <p14:creationId xmlns:p14="http://schemas.microsoft.com/office/powerpoint/2010/main" val="3595335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152366"/>
              </p:ext>
            </p:extLst>
          </p:nvPr>
        </p:nvGraphicFramePr>
        <p:xfrm>
          <a:off x="457200" y="152400"/>
          <a:ext cx="8382000" cy="6534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42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Monarchy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Representative Government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252">
                <a:tc>
                  <a:txBody>
                    <a:bodyPr/>
                    <a:lstStyle/>
                    <a:p>
                      <a:r>
                        <a:rPr lang="en-US"/>
                        <a:t>One person rules over the</a:t>
                      </a:r>
                      <a:r>
                        <a:rPr lang="en-US" baseline="0"/>
                        <a:t> city, state or country.( Kings, Dukes, Lords, etc.)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 group of</a:t>
                      </a:r>
                      <a:r>
                        <a:rPr lang="en-US" baseline="0"/>
                        <a:t> people rule and make decisions for the city, state or country. (Congress)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744">
                <a:tc>
                  <a:txBody>
                    <a:bodyPr/>
                    <a:lstStyle/>
                    <a:p>
                      <a:r>
                        <a:rPr lang="en-US"/>
                        <a:t>All laws are made through one 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The group make laws that</a:t>
                      </a:r>
                      <a:r>
                        <a:rPr lang="en-US" baseline="0"/>
                        <a:t> represent what the citizens of the city, state or country want rather than what one person wants.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5744">
                <a:tc>
                  <a:txBody>
                    <a:bodyPr/>
                    <a:lstStyle/>
                    <a:p>
                      <a:r>
                        <a:rPr lang="en-US"/>
                        <a:t>This</a:t>
                      </a:r>
                      <a:r>
                        <a:rPr lang="en-US" baseline="0"/>
                        <a:t> person is the judge, jury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separate</a:t>
                      </a:r>
                      <a:r>
                        <a:rPr lang="en-US" baseline="0" dirty="0"/>
                        <a:t> branch of government is set up to judge and decide the fate of those that have broken laws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4252">
                <a:tc>
                  <a:txBody>
                    <a:bodyPr/>
                    <a:lstStyle/>
                    <a:p>
                      <a:r>
                        <a:rPr lang="en-US"/>
                        <a:t>Laws are made to protect and benefit one person rather than the whole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Laws are made to</a:t>
                      </a:r>
                      <a:r>
                        <a:rPr lang="en-US" baseline="0"/>
                        <a:t> protect and benefit the citizens not the ruling class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42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42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42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960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Establishment of the </a:t>
            </a:r>
            <a:br>
              <a:rPr lang="en-US" dirty="0"/>
            </a:br>
            <a:r>
              <a:rPr lang="en-US" dirty="0"/>
              <a:t>Magna Carta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1215, English nobleman force the King to sign a document protecting the nobles from King John.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Magna Carta= Great Charter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124200"/>
            <a:ext cx="3505200" cy="263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98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Protections received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King couldn’t seize property</a:t>
            </a:r>
          </a:p>
          <a:p>
            <a:endParaRPr lang="en-US" dirty="0"/>
          </a:p>
          <a:p>
            <a:r>
              <a:rPr lang="en-US" dirty="0"/>
              <a:t>Couldn't be taxed without a group of prominent men agreed to it</a:t>
            </a:r>
          </a:p>
          <a:p>
            <a:endParaRPr lang="en-US" dirty="0"/>
          </a:p>
          <a:p>
            <a:r>
              <a:rPr lang="en-US" dirty="0"/>
              <a:t>They could not be tried for a crime without witnesses</a:t>
            </a:r>
          </a:p>
          <a:p>
            <a:endParaRPr lang="en-US" dirty="0"/>
          </a:p>
          <a:p>
            <a:r>
              <a:rPr lang="en-US" dirty="0"/>
              <a:t>They could only be punished by a jury of their peers (same social class)</a:t>
            </a:r>
          </a:p>
          <a:p>
            <a:endParaRPr lang="en-US" dirty="0"/>
          </a:p>
          <a:p>
            <a:r>
              <a:rPr lang="en-US" dirty="0"/>
              <a:t>Eventually every Englishman would receive these rights</a:t>
            </a:r>
          </a:p>
        </p:txBody>
      </p:sp>
    </p:spTree>
    <p:extLst>
      <p:ext uri="{BB962C8B-B14F-4D97-AF65-F5344CB8AC3E}">
        <p14:creationId xmlns:p14="http://schemas.microsoft.com/office/powerpoint/2010/main" val="2837646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Parliament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Created to elect representatives to government.</a:t>
            </a:r>
          </a:p>
          <a:p>
            <a:endParaRPr lang="en-US" dirty="0"/>
          </a:p>
          <a:p>
            <a:r>
              <a:rPr lang="en-US" dirty="0"/>
              <a:t>2 houses; House of Commons (elected by the people) and House of Lords (Non elected officials; nobles, judges and church officials)</a:t>
            </a:r>
          </a:p>
        </p:txBody>
      </p:sp>
    </p:spTree>
    <p:extLst>
      <p:ext uri="{BB962C8B-B14F-4D97-AF65-F5344CB8AC3E}">
        <p14:creationId xmlns:p14="http://schemas.microsoft.com/office/powerpoint/2010/main" val="1562977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77000"/>
          </a:xfrm>
        </p:spPr>
        <p:txBody>
          <a:bodyPr/>
          <a:lstStyle/>
          <a:p>
            <a:r>
              <a:rPr lang="en-US" dirty="0"/>
              <a:t>The House of Burgesses( Virginia) and General Assembly(Pennsylvania) were like the House of Commons.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Colonies didn’t have any representation in Parliament, but were expected to follow laws from Parliament</a:t>
            </a:r>
          </a:p>
          <a:p>
            <a:endParaRPr lang="en-US" dirty="0"/>
          </a:p>
          <a:p>
            <a:r>
              <a:rPr lang="en-US" dirty="0"/>
              <a:t>Explain why this is not right.</a:t>
            </a:r>
          </a:p>
        </p:txBody>
      </p:sp>
    </p:spTree>
    <p:extLst>
      <p:ext uri="{BB962C8B-B14F-4D97-AF65-F5344CB8AC3E}">
        <p14:creationId xmlns:p14="http://schemas.microsoft.com/office/powerpoint/2010/main" val="2657728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Glorious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Why; King James (Catholic) creates laws supporting Catholics and nobody else</a:t>
            </a:r>
          </a:p>
          <a:p>
            <a:endParaRPr lang="en-US" dirty="0"/>
          </a:p>
          <a:p>
            <a:r>
              <a:rPr lang="en-US" dirty="0"/>
              <a:t>Protestant </a:t>
            </a:r>
            <a:r>
              <a:rPr lang="en-US"/>
              <a:t>Parliament  offers the throne </a:t>
            </a:r>
            <a:r>
              <a:rPr lang="en-US" dirty="0"/>
              <a:t>to William and Mary.</a:t>
            </a:r>
          </a:p>
          <a:p>
            <a:endParaRPr lang="en-US" dirty="0"/>
          </a:p>
          <a:p>
            <a:r>
              <a:rPr lang="en-US" dirty="0"/>
              <a:t>King James flees from England</a:t>
            </a:r>
          </a:p>
        </p:txBody>
      </p:sp>
    </p:spTree>
    <p:extLst>
      <p:ext uri="{BB962C8B-B14F-4D97-AF65-F5344CB8AC3E}">
        <p14:creationId xmlns:p14="http://schemas.microsoft.com/office/powerpoint/2010/main" val="134469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William and Mary sign the English Bill of Rights</a:t>
            </a:r>
          </a:p>
          <a:p>
            <a:endParaRPr lang="en-US" dirty="0"/>
          </a:p>
          <a:p>
            <a:r>
              <a:rPr lang="en-US" dirty="0"/>
              <a:t>Limits the power of the Monarch and gives the rights to Parliament and the people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6875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/>
          <a:lstStyle/>
          <a:p>
            <a:r>
              <a:rPr lang="en-US" dirty="0"/>
              <a:t>King cannot cancel laws</a:t>
            </a:r>
          </a:p>
          <a:p>
            <a:r>
              <a:rPr lang="en-US" dirty="0"/>
              <a:t>King cannot impose taxes</a:t>
            </a:r>
          </a:p>
          <a:p>
            <a:endParaRPr lang="en-US" dirty="0"/>
          </a:p>
          <a:p>
            <a:r>
              <a:rPr lang="en-US" dirty="0"/>
              <a:t>No excessive fines</a:t>
            </a:r>
          </a:p>
          <a:p>
            <a:r>
              <a:rPr lang="en-US" dirty="0"/>
              <a:t>No cruel punishments</a:t>
            </a:r>
          </a:p>
          <a:p>
            <a:endParaRPr lang="en-US" dirty="0"/>
          </a:p>
          <a:p>
            <a:r>
              <a:rPr lang="en-US" dirty="0"/>
              <a:t>Free to complain to the King or Queen without fear of being arrested( Sounds like freedom of speech)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800600" y="533400"/>
            <a:ext cx="1828800" cy="22860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105400" y="914400"/>
            <a:ext cx="1524000" cy="22860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34200" y="53340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Must have the consent of Parliament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28749"/>
            <a:ext cx="711517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2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Albany Plan of Union</a:t>
            </a:r>
          </a:p>
          <a:p>
            <a:r>
              <a:rPr lang="en-US" dirty="0"/>
              <a:t>Apprentice</a:t>
            </a:r>
          </a:p>
          <a:p>
            <a:r>
              <a:rPr lang="en-US" dirty="0"/>
              <a:t>English Bill of Rights</a:t>
            </a:r>
          </a:p>
          <a:p>
            <a:r>
              <a:rPr lang="en-US" dirty="0"/>
              <a:t>Enlightenment</a:t>
            </a:r>
          </a:p>
          <a:p>
            <a:r>
              <a:rPr lang="en-US" dirty="0"/>
              <a:t>Glorious Revolution</a:t>
            </a:r>
          </a:p>
          <a:p>
            <a:r>
              <a:rPr lang="en-US" dirty="0"/>
              <a:t>Great Awakening</a:t>
            </a:r>
          </a:p>
          <a:p>
            <a:r>
              <a:rPr lang="en-US" dirty="0"/>
              <a:t>Magna Carta</a:t>
            </a:r>
          </a:p>
          <a:p>
            <a:r>
              <a:rPr lang="en-US" dirty="0"/>
              <a:t>Parliament</a:t>
            </a:r>
          </a:p>
          <a:p>
            <a:r>
              <a:rPr lang="en-US" dirty="0"/>
              <a:t>Salutary neglect</a:t>
            </a:r>
          </a:p>
        </p:txBody>
      </p:sp>
    </p:spTree>
    <p:extLst>
      <p:ext uri="{BB962C8B-B14F-4D97-AF65-F5344CB8AC3E}">
        <p14:creationId xmlns:p14="http://schemas.microsoft.com/office/powerpoint/2010/main" val="1179613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29015769"/>
              </p:ext>
            </p:extLst>
          </p:nvPr>
        </p:nvGraphicFramePr>
        <p:xfrm>
          <a:off x="152400" y="152400"/>
          <a:ext cx="8991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1280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81200" y="2188229"/>
            <a:ext cx="23622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Governor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135967" y="3733800"/>
            <a:ext cx="23622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Colonial </a:t>
            </a:r>
          </a:p>
          <a:p>
            <a:pPr algn="ctr"/>
            <a:r>
              <a:rPr lang="en-US" dirty="0"/>
              <a:t>Legislature</a:t>
            </a:r>
          </a:p>
        </p:txBody>
      </p:sp>
      <p:sp>
        <p:nvSpPr>
          <p:cNvPr id="6" name="Oval 5"/>
          <p:cNvSpPr/>
          <p:nvPr/>
        </p:nvSpPr>
        <p:spPr>
          <a:xfrm>
            <a:off x="541867" y="457200"/>
            <a:ext cx="23622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King</a:t>
            </a:r>
          </a:p>
        </p:txBody>
      </p:sp>
      <p:sp>
        <p:nvSpPr>
          <p:cNvPr id="7" name="Oval 6"/>
          <p:cNvSpPr/>
          <p:nvPr/>
        </p:nvSpPr>
        <p:spPr>
          <a:xfrm>
            <a:off x="4309533" y="5283200"/>
            <a:ext cx="1828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Lower </a:t>
            </a:r>
          </a:p>
          <a:p>
            <a:pPr algn="ctr"/>
            <a:r>
              <a:rPr lang="en-US" dirty="0"/>
              <a:t>House</a:t>
            </a:r>
          </a:p>
        </p:txBody>
      </p:sp>
      <p:sp>
        <p:nvSpPr>
          <p:cNvPr id="8" name="Oval 7"/>
          <p:cNvSpPr/>
          <p:nvPr/>
        </p:nvSpPr>
        <p:spPr>
          <a:xfrm>
            <a:off x="5105400" y="2209800"/>
            <a:ext cx="18542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Advisory Council (UH)</a:t>
            </a:r>
          </a:p>
        </p:txBody>
      </p:sp>
      <p:cxnSp>
        <p:nvCxnSpPr>
          <p:cNvPr id="10" name="Straight Connector 9"/>
          <p:cNvCxnSpPr>
            <a:stCxn id="6" idx="4"/>
            <a:endCxn id="4" idx="1"/>
          </p:cNvCxnSpPr>
          <p:nvPr/>
        </p:nvCxnSpPr>
        <p:spPr>
          <a:xfrm>
            <a:off x="1722967" y="1524000"/>
            <a:ext cx="604169" cy="820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  <a:endCxn id="5" idx="1"/>
          </p:cNvCxnSpPr>
          <p:nvPr/>
        </p:nvCxnSpPr>
        <p:spPr>
          <a:xfrm>
            <a:off x="3997464" y="3098800"/>
            <a:ext cx="484439" cy="791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7"/>
            <a:endCxn id="8" idx="4"/>
          </p:cNvCxnSpPr>
          <p:nvPr/>
        </p:nvCxnSpPr>
        <p:spPr>
          <a:xfrm flipH="1" flipV="1">
            <a:off x="6032500" y="3276600"/>
            <a:ext cx="119731" cy="6134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4"/>
            <a:endCxn id="7" idx="0"/>
          </p:cNvCxnSpPr>
          <p:nvPr/>
        </p:nvCxnSpPr>
        <p:spPr>
          <a:xfrm flipH="1">
            <a:off x="5223933" y="4800600"/>
            <a:ext cx="93134" cy="482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37833" y="1505634"/>
            <a:ext cx="2154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King appoints a Governor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81200" y="3410634"/>
            <a:ext cx="2154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Governor appoints the legislature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29400" y="4028701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Legislature divided into 2 groups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59600" y="2344458"/>
            <a:ext cx="195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Prominent colonists picked by the King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89150" y="5246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Picked by qualified voters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52231" y="5283200"/>
            <a:ext cx="276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Any white adult male owning land was qualified</a:t>
            </a:r>
          </a:p>
        </p:txBody>
      </p:sp>
    </p:spTree>
    <p:extLst>
      <p:ext uri="{BB962C8B-B14F-4D97-AF65-F5344CB8AC3E}">
        <p14:creationId xmlns:p14="http://schemas.microsoft.com/office/powerpoint/2010/main" val="85631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Colonies provided:</a:t>
            </a:r>
          </a:p>
          <a:p>
            <a:r>
              <a:rPr lang="en-US" dirty="0"/>
              <a:t>fur, lumber and tobacco to sell.</a:t>
            </a:r>
          </a:p>
          <a:p>
            <a:endParaRPr lang="en-US" dirty="0"/>
          </a:p>
          <a:p>
            <a:r>
              <a:rPr lang="en-US" dirty="0"/>
              <a:t>Navigation Act- colonies had to sell sugar, tobacco and cotton to England. (other goods as well)</a:t>
            </a:r>
          </a:p>
          <a:p>
            <a:r>
              <a:rPr lang="en-US" dirty="0"/>
              <a:t>Had to use English ships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http://owned1233.weebly.com/uploads/3/8/1/3/3813582/4016220.jpg?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78000"/>
            <a:ext cx="336788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0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Salutary Neglect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Parliament passes laws regulating trade, but England and the colonists are becoming so wealthy these laws are rarely enforced.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3089944"/>
            <a:ext cx="2286198" cy="37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70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r>
              <a:rPr lang="en-US" dirty="0"/>
              <a:t>Should Britain have had more control over the colonies or kept the practice of Salutary Neglect?</a:t>
            </a:r>
          </a:p>
          <a:p>
            <a:endParaRPr lang="en-US" dirty="0"/>
          </a:p>
          <a:p>
            <a:r>
              <a:rPr lang="en-US" dirty="0"/>
              <a:t>Think about how your parents monitor you.</a:t>
            </a:r>
          </a:p>
          <a:p>
            <a:r>
              <a:rPr lang="en-US" dirty="0"/>
              <a:t>Lots of rules or few rules and allow you to govern yourself.</a:t>
            </a:r>
          </a:p>
        </p:txBody>
      </p:sp>
    </p:spTree>
    <p:extLst>
      <p:ext uri="{BB962C8B-B14F-4D97-AF65-F5344CB8AC3E}">
        <p14:creationId xmlns:p14="http://schemas.microsoft.com/office/powerpoint/2010/main" val="368944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is the easiest way to govern, Monarchy or Representative Government?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2 sentences explain which one is best and why.</a:t>
            </a:r>
          </a:p>
        </p:txBody>
      </p:sp>
    </p:spTree>
    <p:extLst>
      <p:ext uri="{BB962C8B-B14F-4D97-AF65-F5344CB8AC3E}">
        <p14:creationId xmlns:p14="http://schemas.microsoft.com/office/powerpoint/2010/main" val="2381939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5% of English citizens owned land</a:t>
            </a:r>
          </a:p>
          <a:p>
            <a:endParaRPr lang="en-US" dirty="0"/>
          </a:p>
          <a:p>
            <a:r>
              <a:rPr lang="en-US" dirty="0"/>
              <a:t>The colonies had access to cheap land</a:t>
            </a:r>
          </a:p>
          <a:p>
            <a:endParaRPr lang="en-US" dirty="0"/>
          </a:p>
          <a:p>
            <a:r>
              <a:rPr lang="en-US" dirty="0"/>
              <a:t>Colonists to use or sell whatever their land produced.</a:t>
            </a:r>
          </a:p>
        </p:txBody>
      </p:sp>
    </p:spTree>
    <p:extLst>
      <p:ext uri="{BB962C8B-B14F-4D97-AF65-F5344CB8AC3E}">
        <p14:creationId xmlns:p14="http://schemas.microsoft.com/office/powerpoint/2010/main" val="1158636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22021288"/>
              </p:ext>
            </p:extLst>
          </p:nvPr>
        </p:nvGraphicFramePr>
        <p:xfrm>
          <a:off x="5508" y="0"/>
          <a:ext cx="913849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296" y="1371600"/>
            <a:ext cx="20271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Majority of colonists were in this group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057400" y="2438400"/>
            <a:ext cx="1295400" cy="685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01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Land= Political Rights and wealth</a:t>
            </a:r>
          </a:p>
          <a:p>
            <a:endParaRPr lang="en-US" dirty="0"/>
          </a:p>
          <a:p>
            <a:r>
              <a:rPr lang="en-US" dirty="0"/>
              <a:t>Land ownership= white males</a:t>
            </a:r>
          </a:p>
          <a:p>
            <a:endParaRPr lang="en-US" dirty="0"/>
          </a:p>
          <a:p>
            <a:r>
              <a:rPr lang="en-US" dirty="0"/>
              <a:t>City dwellers pay to vote</a:t>
            </a:r>
          </a:p>
          <a:p>
            <a:endParaRPr lang="en-US" dirty="0"/>
          </a:p>
          <a:p>
            <a:r>
              <a:rPr lang="en-US" dirty="0"/>
              <a:t>Women have same class as husband or father</a:t>
            </a:r>
          </a:p>
        </p:txBody>
      </p:sp>
    </p:spTree>
    <p:extLst>
      <p:ext uri="{BB962C8B-B14F-4D97-AF65-F5344CB8AC3E}">
        <p14:creationId xmlns:p14="http://schemas.microsoft.com/office/powerpoint/2010/main" val="409703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Lower classmen would tip their hats and curtsy upper classmen</a:t>
            </a:r>
          </a:p>
          <a:p>
            <a:endParaRPr lang="en-US" dirty="0"/>
          </a:p>
          <a:p>
            <a:r>
              <a:rPr lang="en-US" dirty="0"/>
              <a:t>The front seats of churches reserved for upper classmen</a:t>
            </a:r>
          </a:p>
          <a:p>
            <a:endParaRPr lang="en-US" dirty="0"/>
          </a:p>
          <a:p>
            <a:r>
              <a:rPr lang="en-US" dirty="0"/>
              <a:t>Wealthy still expected to help the poor</a:t>
            </a:r>
          </a:p>
        </p:txBody>
      </p:sp>
    </p:spTree>
    <p:extLst>
      <p:ext uri="{BB962C8B-B14F-4D97-AF65-F5344CB8AC3E}">
        <p14:creationId xmlns:p14="http://schemas.microsoft.com/office/powerpoint/2010/main" val="349249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 and the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was essential to the success of the colonies.</a:t>
            </a:r>
          </a:p>
          <a:p>
            <a:endParaRPr lang="en-US" dirty="0"/>
          </a:p>
          <a:p>
            <a:r>
              <a:rPr lang="en-US" dirty="0"/>
              <a:t>Cooked, cleaned, churned butter, made soap, candles, wove cloth, sewed, knitted clothes and many other chores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867" y="4419600"/>
            <a:ext cx="1354015" cy="2200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882" y="1905000"/>
            <a:ext cx="1531118" cy="1350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857073"/>
            <a:ext cx="1943100" cy="196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8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/>
          <a:lstStyle/>
          <a:p>
            <a:r>
              <a:rPr lang="en-US" dirty="0"/>
              <a:t>Women would trade services like helping birth a baby for sugar or cloth</a:t>
            </a:r>
          </a:p>
          <a:p>
            <a:endParaRPr lang="en-US" dirty="0"/>
          </a:p>
          <a:p>
            <a:r>
              <a:rPr lang="en-US" dirty="0"/>
              <a:t>Women in cities ran inns, or other businesses selling paper (Any property owned or money earned belonged to the husband)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Women became more independent but not allowed political rights or the ability to preach a sermon in religions</a:t>
            </a:r>
          </a:p>
        </p:txBody>
      </p:sp>
      <p:sp>
        <p:nvSpPr>
          <p:cNvPr id="4" name="&quot;No&quot; Symbol 3"/>
          <p:cNvSpPr/>
          <p:nvPr/>
        </p:nvSpPr>
        <p:spPr>
          <a:xfrm>
            <a:off x="7391400" y="5562600"/>
            <a:ext cx="1447800" cy="12954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Vote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838200"/>
            <a:ext cx="1059905" cy="115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2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5289</TotalTime>
  <Words>1088</Words>
  <Application>Microsoft Office PowerPoint</Application>
  <PresentationFormat>On-screen Show (4:3)</PresentationFormat>
  <Paragraphs>197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Growth of the  American Colonies</vt:lpstr>
      <vt:lpstr>PowerPoint Presentation</vt:lpstr>
      <vt:lpstr>Vocabulary</vt:lpstr>
      <vt:lpstr>The Power of Land</vt:lpstr>
      <vt:lpstr>PowerPoint Presentation</vt:lpstr>
      <vt:lpstr>PowerPoint Presentation</vt:lpstr>
      <vt:lpstr>PowerPoint Presentation</vt:lpstr>
      <vt:lpstr>Women and the Economy</vt:lpstr>
      <vt:lpstr>PowerPoint Presentation</vt:lpstr>
      <vt:lpstr>Children</vt:lpstr>
      <vt:lpstr>PowerPoint Presentation</vt:lpstr>
      <vt:lpstr>Education</vt:lpstr>
      <vt:lpstr>Books and Newspapers</vt:lpstr>
      <vt:lpstr>Great Awakening vs. Enlightenment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Beginnings of Representative Government</vt:lpstr>
      <vt:lpstr>PowerPoint Presentation</vt:lpstr>
      <vt:lpstr>PowerPoint Presentation</vt:lpstr>
      <vt:lpstr>Establishment of the  Magna Carta</vt:lpstr>
      <vt:lpstr>Protections received</vt:lpstr>
      <vt:lpstr>Parliament </vt:lpstr>
      <vt:lpstr>PowerPoint Presentation</vt:lpstr>
      <vt:lpstr>Glorious Revolution</vt:lpstr>
      <vt:lpstr>PowerPoint Presentation</vt:lpstr>
      <vt:lpstr>PowerPoint Presentation</vt:lpstr>
      <vt:lpstr>PowerPoint Presentation</vt:lpstr>
      <vt:lpstr>PowerPoint Presentation</vt:lpstr>
      <vt:lpstr>Trade Laws</vt:lpstr>
      <vt:lpstr>Salutary Neglect</vt:lpstr>
      <vt:lpstr>PowerPoint Presentation</vt:lpstr>
      <vt:lpstr>PowerPoint Presentation</vt:lpstr>
    </vt:vector>
  </TitlesOfParts>
  <Company>SD381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of the  American Colonies</dc:title>
  <dc:creator>Travis Dexter</dc:creator>
  <cp:lastModifiedBy>Travis J. Dexter</cp:lastModifiedBy>
  <cp:revision>127</cp:revision>
  <dcterms:created xsi:type="dcterms:W3CDTF">2014-10-02T13:34:54Z</dcterms:created>
  <dcterms:modified xsi:type="dcterms:W3CDTF">2019-09-26T14:13:22Z</dcterms:modified>
</cp:coreProperties>
</file>